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3" r:id="rId3"/>
    <p:sldMasterId id="2147483665" r:id="rId4"/>
    <p:sldMasterId id="2147483669" r:id="rId5"/>
  </p:sldMasterIdLst>
  <p:notesMasterIdLst>
    <p:notesMasterId r:id="rId27"/>
  </p:notesMasterIdLst>
  <p:sldIdLst>
    <p:sldId id="311" r:id="rId6"/>
    <p:sldId id="312" r:id="rId7"/>
    <p:sldId id="313" r:id="rId8"/>
    <p:sldId id="275" r:id="rId9"/>
    <p:sldId id="280" r:id="rId10"/>
    <p:sldId id="298" r:id="rId11"/>
    <p:sldId id="317" r:id="rId12"/>
    <p:sldId id="316" r:id="rId13"/>
    <p:sldId id="327" r:id="rId14"/>
    <p:sldId id="328" r:id="rId15"/>
    <p:sldId id="325" r:id="rId16"/>
    <p:sldId id="324" r:id="rId17"/>
    <p:sldId id="305" r:id="rId18"/>
    <p:sldId id="320" r:id="rId19"/>
    <p:sldId id="323" r:id="rId20"/>
    <p:sldId id="321" r:id="rId21"/>
    <p:sldId id="307" r:id="rId22"/>
    <p:sldId id="308" r:id="rId23"/>
    <p:sldId id="309" r:id="rId24"/>
    <p:sldId id="310" r:id="rId25"/>
    <p:sldId id="32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88" autoAdjust="0"/>
    <p:restoredTop sz="82437" autoAdjust="0"/>
  </p:normalViewPr>
  <p:slideViewPr>
    <p:cSldViewPr>
      <p:cViewPr>
        <p:scale>
          <a:sx n="60" d="100"/>
          <a:sy n="60" d="100"/>
        </p:scale>
        <p:origin x="-111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615B36-6910-471F-A74B-F00BCBEADDF4}" type="datetimeFigureOut">
              <a:rPr lang="en-US" smtClean="0"/>
              <a:pPr/>
              <a:t>8/9/2016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8624AF-7EB0-498A-820A-1C2A984D1D9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বিভব পার্থক্যের দরুন সংঘটিত এই </a:t>
            </a:r>
            <a:r>
              <a:rPr lang="bn-BD" baseline="0" smtClean="0"/>
              <a:t>ঘটনাটি দেখিয়ে </a:t>
            </a:r>
            <a:r>
              <a:rPr lang="bn-BD" baseline="0" dirty="0" smtClean="0"/>
              <a:t>এবং পাঠ সংশ্লিষ্ট প্রশ্নোত্তরের মাধ্যমে</a:t>
            </a:r>
            <a:r>
              <a:rPr lang="bn-BD" dirty="0" smtClean="0"/>
              <a:t>পাঠের</a:t>
            </a:r>
            <a:r>
              <a:rPr lang="bn-BD" baseline="0" dirty="0" smtClean="0"/>
              <a:t> প্রতি মনোযোগ আকর্ষণ এবং  শিরোনাম শিক্ষার্থীদের কাছ থেকে বের করার জন্য স্লাইডটি ব্যবহার </a:t>
            </a:r>
            <a:r>
              <a:rPr lang="bn-BD" baseline="0" smtClean="0"/>
              <a:t>করা হয়েছে।  এখানে বিষয় শিক্ষক  বাস্তব উপকরণ ব্যবহার করে ঘটনাটি দেখালে ভালো হয়। সংশ্লিষ্ট </a:t>
            </a:r>
            <a:r>
              <a:rPr lang="bn-BD" baseline="0" dirty="0" smtClean="0"/>
              <a:t>অন্য কোন ঘটনা প্রদর্শন করে পাঠ সংশ্লিষ্ট প্রশ্নোত্তরের মাধ্যমেও এ কাজটি করা যেতে পারে। কোন প্রশ্নের উত্তর সরাসরি না বলে দেয়াই ভালো । তবে বিশেষ </a:t>
            </a:r>
            <a:r>
              <a:rPr lang="bn-BD" baseline="0" smtClean="0"/>
              <a:t>ক্ষেত্রে শিক্ষার্থীদের </a:t>
            </a:r>
            <a:r>
              <a:rPr lang="bn-BD" baseline="0" dirty="0" smtClean="0"/>
              <a:t>কাছ থেকে উত্তর বের করতে সাহায্য করা যেতে পারে। </a:t>
            </a:r>
            <a:endParaRPr lang="en-US" dirty="0" smtClean="0"/>
          </a:p>
          <a:p>
            <a:endParaRPr lang="en-GB" dirty="0" smtClean="0">
              <a:latin typeface="Arial" charset="0"/>
            </a:endParaRPr>
          </a:p>
        </p:txBody>
      </p:sp>
      <p:sp>
        <p:nvSpPr>
          <p:cNvPr id="40964" name="Slide Number Placeholder 3"/>
          <p:cNvSpPr>
            <a:spLocks noGrp="1"/>
          </p:cNvSpPr>
          <p:nvPr>
            <p:ph type="sldNum" sz="quarter" idx="5"/>
          </p:nvPr>
        </p:nvSpPr>
        <p:spPr>
          <a:noFill/>
        </p:spPr>
        <p:txBody>
          <a:bodyPr/>
          <a:lstStyle/>
          <a:p>
            <a:fld id="{DE5928F7-9F31-48B3-BBCB-9D8C608F33B8}" type="slidenum">
              <a:rPr lang="en-US"/>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a:t>
            </a:r>
            <a:r>
              <a:rPr lang="bn-BD" baseline="0" dirty="0" smtClean="0"/>
              <a:t> স্লাইড থেকে দ্বিতীয়   শিখনফল অর্জনের চেষ্টা করা হয়েছে। বিষয় শিক্ষক ইচ্ছে করলে স্লাইডে উল্লেখিত ভিডিও ঘটনাটি নিজে ভিডিওতে ব্যবহৃত উপকরণ ব্যবহার করে এধরনের কাজ করতে পারেন।  সম্ভব নাহলে ভিডিওটি দেখিয়ে স্লাইডে উল্লেখিত ভিডিও প্রদর্শন করে বিভিন্ন প্রশ্নোত্তরের মাধ্যমে কাজটি করতে পারেন। </a:t>
            </a:r>
            <a:r>
              <a:rPr lang="bn-BD" sz="1200" kern="1200" baseline="0" dirty="0" smtClean="0">
                <a:solidFill>
                  <a:schemeClr val="tx1"/>
                </a:solidFill>
                <a:latin typeface="+mn-lt"/>
                <a:ea typeface="+mn-ea"/>
                <a:cs typeface="+mn-cs"/>
              </a:rPr>
              <a:t>শ্রেণিতে উপস্থাপনের সময়  স্লাইডে উল্লেখিত প্রশ্নগুলো মুছে দিয়ে আপনার নিজের মতো করে প্রশ্ন করতে পারেন অথবা অন্য কোন যুক্তিযুক্ত উপায়েও এ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698624AF-7EB0-498A-820A-1C2A984D1D97}"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 দ্বিতীয়   শিখনফল অর্জনের চেষ্টা অব্যাহত হয়েছে। বিষয় শিক্ষক ইচ্ছে করলে স্লাইডে উল্লেখিত ঘটনাটি নিজে স্লাইডে ব্যবহৃত উপকরণ ব্যবহার করে এধরনের কাজ করতে পারেন।  সম্ভব নাহলে স্লাইডে উল্লেখিত ঘটনা প্রদর্শন করে বিভিন্ন প্রশ্নোত্তরের মাধ্যমে কাজটি করতে পারেন। </a:t>
            </a:r>
            <a:r>
              <a:rPr lang="bn-BD" sz="1200" kern="1200" baseline="0" dirty="0" smtClean="0">
                <a:solidFill>
                  <a:schemeClr val="tx1"/>
                </a:solidFill>
                <a:latin typeface="+mn-lt"/>
                <a:ea typeface="+mn-ea"/>
                <a:cs typeface="+mn-cs"/>
              </a:rPr>
              <a:t>শ্রেণিতে উপস্থাপনের সময়  স্লাইডে উল্লেখিত প্রশ্নগুলো মুছে দিয়ে আপনার নিজের মতো করে প্রশ্ন করতে পারেন অথবা অন্য কোন যুক্তিযুক্ত উপায়েও এ কাজটি করতে পারেন।</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98624AF-7EB0-498A-820A-1C2A984D1D97}"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দ্বিতীয়   শিখনফল অর্জনের চেষ্টা অব্যাহত হয়েছে।  </a:t>
            </a:r>
            <a:r>
              <a:rPr lang="bn-BD" sz="1200" kern="1200" baseline="0" dirty="0" smtClean="0">
                <a:solidFill>
                  <a:schemeClr val="tx1"/>
                </a:solidFill>
                <a:latin typeface="+mn-lt"/>
                <a:ea typeface="+mn-ea"/>
                <a:cs typeface="+mn-cs"/>
              </a:rPr>
              <a:t>শ্রেণিতে উপস্থাপনের সময়  স্লাইডে উল্লেখিত প্রশ্নগুলো মুছে দিয়ে আপনার নিজের মতো করে প্রশ্ন করতে পারেন অথবা অন্য কোন যুক্তিযুক্ত উপায়েও এ কাজটি করতে পারেন।</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98624AF-7EB0-498A-820A-1C2A984D1D97}"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দ্বিতীয়   শিখনফল অর্জনের চেষ্টা অব্যাহত হয়েছে।  </a:t>
            </a:r>
            <a:r>
              <a:rPr lang="bn-BD" sz="1200" kern="1200" baseline="0" dirty="0" smtClean="0">
                <a:solidFill>
                  <a:schemeClr val="tx1"/>
                </a:solidFill>
                <a:latin typeface="+mn-lt"/>
                <a:ea typeface="+mn-ea"/>
                <a:cs typeface="+mn-cs"/>
              </a:rPr>
              <a:t>শ্রেণিতে উপস্থাপনের সময়  স্লাইডে উল্লেখিত প্রশ্নগুলো মুছে দিয়ে আপনার নিজের মতো করে প্রশ্ন করতে পারেন অথবা অন্য কোন যুক্তিযুক্ত উপায়েও এ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698624AF-7EB0-498A-820A-1C2A984D1D97}"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এখানে</a:t>
            </a:r>
            <a:r>
              <a:rPr lang="bn-BD" baseline="0" dirty="0" smtClean="0"/>
              <a:t> শিক্ষার্থীরা দ্বিতীয় শিখনফল অর্জন করতে সমর্থ হয়েছে কি-না তা জানার জন্য এ ধরনের দলগত কাজের ব্যবস্থা করা যেতে পারে।  </a:t>
            </a:r>
            <a:endParaRPr lang="en-US" dirty="0" smtClean="0"/>
          </a:p>
          <a:p>
            <a:endParaRPr lang="en-US" dirty="0"/>
          </a:p>
        </p:txBody>
      </p:sp>
      <p:sp>
        <p:nvSpPr>
          <p:cNvPr id="4" name="Slide Number Placeholder 3"/>
          <p:cNvSpPr>
            <a:spLocks noGrp="1"/>
          </p:cNvSpPr>
          <p:nvPr>
            <p:ph type="sldNum" sz="quarter" idx="10"/>
          </p:nvPr>
        </p:nvSpPr>
        <p:spPr/>
        <p:txBody>
          <a:bodyPr/>
          <a:lstStyle/>
          <a:p>
            <a:fld id="{698624AF-7EB0-498A-820A-1C2A984D1D97}"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baseline="0" dirty="0" smtClean="0"/>
              <a:t>পাঠটি সম্পর্কে সার্বিকভাবে জানার জন্য মূল্যায়নের ব্যবস্থা করা যেতে পারে।</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98624AF-7EB0-498A-820A-1C2A984D1D97}"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আজকের পাঠের</a:t>
            </a:r>
            <a:r>
              <a:rPr lang="bn-BD" baseline="0" dirty="0" smtClean="0"/>
              <a:t> অর্জিত শিখন  দ্বারা শিক্ষার্থীরা যেন তাদের  নিজ নিজ সৃজনশীল প্রতিভার বিকাশ ঘটাতে পারে সে উদ্দেশ্যে এধরনের কাজ দেয়া যেতে পারে। তবে বিষয় শিক্ষক ইচ্ছে করলে অন্য যে কোনো যুক্তিযুক্ত উপায় অবলম্বন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698624AF-7EB0-498A-820A-1C2A984D1D97}"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B9352B-B185-438B-A59D-754B40EE535A}"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স্লাইডটি শিরোনাম</a:t>
            </a:r>
            <a:r>
              <a:rPr lang="bn-BD" baseline="0" dirty="0" smtClean="0"/>
              <a:t> লেখাসহ </a:t>
            </a:r>
            <a:r>
              <a:rPr lang="bn-BD" dirty="0" smtClean="0"/>
              <a:t>পাঠ</a:t>
            </a:r>
            <a:r>
              <a:rPr lang="bn-BD" baseline="0" dirty="0" smtClean="0"/>
              <a:t> ঘোষণার জন্য 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698624AF-7EB0-498A-820A-1C2A984D1D97}"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এই পাঠ শেষে অর্জিতব্য শিখনফলকে সামনে রেখে </a:t>
            </a:r>
            <a:r>
              <a:rPr lang="bn-BD" dirty="0" smtClean="0"/>
              <a:t>পাঠকে</a:t>
            </a:r>
            <a:r>
              <a:rPr lang="bn-BD" baseline="0" dirty="0" smtClean="0"/>
              <a:t> ধারাবাহিকভাবে পরিচালনার উদ্দেশ্যে </a:t>
            </a:r>
            <a:r>
              <a:rPr lang="bn-BD" dirty="0" smtClean="0"/>
              <a:t>এই স্লাইডটি </a:t>
            </a:r>
            <a:r>
              <a:rPr lang="bn-BD" baseline="0" dirty="0" smtClean="0"/>
              <a:t>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698624AF-7EB0-498A-820A-1C2A984D1D97}"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a:t>
            </a:r>
            <a:r>
              <a:rPr lang="bn-BD" baseline="0" dirty="0" smtClean="0"/>
              <a:t> স্লাইড থেকে প্রথম  শিখনফল অর্জনের চেষ্টা করা হয়েছে। বিশেষ করে </a:t>
            </a:r>
            <a:r>
              <a:rPr lang="bn-BD" sz="1200" dirty="0" smtClean="0">
                <a:latin typeface="NikoshBAN" pitchFamily="2" charset="0"/>
                <a:cs typeface="NikoshBAN" pitchFamily="2" charset="0"/>
              </a:rPr>
              <a:t>তড়িৎ</a:t>
            </a:r>
            <a:r>
              <a:rPr lang="bn-BD" sz="1200" baseline="0" dirty="0" smtClean="0">
                <a:latin typeface="NikoshBAN" pitchFamily="2" charset="0"/>
                <a:cs typeface="NikoshBAN" pitchFamily="2" charset="0"/>
              </a:rPr>
              <a:t> বিভব </a:t>
            </a:r>
            <a:r>
              <a:rPr lang="bn-BD" baseline="0" dirty="0" smtClean="0"/>
              <a:t>উপস্থাপনে শিক্ষার্থীদের সাহায্য করা হয়েছে। </a:t>
            </a:r>
            <a:r>
              <a:rPr lang="bn-BD" sz="1200" kern="1200" baseline="0" dirty="0" smtClean="0">
                <a:solidFill>
                  <a:schemeClr val="tx1"/>
                </a:solidFill>
                <a:latin typeface="+mn-lt"/>
                <a:ea typeface="+mn-ea"/>
                <a:cs typeface="+mn-cs"/>
              </a:rPr>
              <a:t>তবে শিক্ষক ইচ্ছে করলে শ্রেণিতে উপস্থাপনের সময়  স্লাইডে উল্লেখিত প্রশ্নগুলো মুছে দিয়ে আপনার নিজের মতো করে প্রশ্ন করতে পারেন অথবা অন্য কোন যুক্তিযুক্ত উপায়েও এ কাজটি করতে পারেন।</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797FB5F-2F6B-404D-9CF9-5F16F04E4AF9}"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প্রথম  শিখনফল অর্জনের চেষ্টা অব্যাহত হয়েছে। বিশেষ করে </a:t>
            </a:r>
            <a:r>
              <a:rPr lang="bn-BD" sz="1200" dirty="0" smtClean="0">
                <a:latin typeface="NikoshBAN" pitchFamily="2" charset="0"/>
                <a:cs typeface="NikoshBAN" pitchFamily="2" charset="0"/>
              </a:rPr>
              <a:t>তড়িৎ</a:t>
            </a:r>
            <a:r>
              <a:rPr lang="bn-BD" sz="1200" baseline="0" dirty="0" smtClean="0">
                <a:latin typeface="NikoshBAN" pitchFamily="2" charset="0"/>
                <a:cs typeface="NikoshBAN" pitchFamily="2" charset="0"/>
              </a:rPr>
              <a:t> বিভব </a:t>
            </a:r>
            <a:r>
              <a:rPr lang="bn-BD" baseline="0" dirty="0" smtClean="0"/>
              <a:t>উপস্থাপনে শিক্ষার্থীদের সাহায্য করা হয়েছে। </a:t>
            </a:r>
            <a:r>
              <a:rPr lang="bn-BD" sz="1200" kern="1200" baseline="0" dirty="0" smtClean="0">
                <a:solidFill>
                  <a:schemeClr val="tx1"/>
                </a:solidFill>
                <a:latin typeface="+mn-lt"/>
                <a:ea typeface="+mn-ea"/>
                <a:cs typeface="+mn-cs"/>
              </a:rPr>
              <a:t>তবে শিক্ষক ইচ্ছে করলে শ্রেণিতে উপস্থাপনের সময়  স্লাইডে উল্লেখিত প্রশ্নগুলো মুছে দিয়ে আপনার নিজের মতো করে প্রশ্ন করতে পারেন অথবা অন্য কোন যুক্তিযুক্ত উপায়েও এ কাজটি করতে পারেন।</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797FB5F-2F6B-404D-9CF9-5F16F04E4AF9}"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প্রথম  শিখনফল অর্জনের চেষ্টা অব্যাহত হয়েছে। বিশেষ করে </a:t>
            </a:r>
            <a:r>
              <a:rPr lang="bn-BD" sz="1200" dirty="0" smtClean="0">
                <a:latin typeface="NikoshBAN" pitchFamily="2" charset="0"/>
                <a:cs typeface="NikoshBAN" pitchFamily="2" charset="0"/>
              </a:rPr>
              <a:t>তড়িৎ</a:t>
            </a:r>
            <a:r>
              <a:rPr lang="bn-BD" sz="1200" baseline="0" dirty="0" smtClean="0">
                <a:latin typeface="NikoshBAN" pitchFamily="2" charset="0"/>
                <a:cs typeface="NikoshBAN" pitchFamily="2" charset="0"/>
              </a:rPr>
              <a:t> বিভব </a:t>
            </a:r>
            <a:r>
              <a:rPr lang="bn-BD" baseline="0" dirty="0" smtClean="0"/>
              <a:t>উপস্থাপনে শিক্ষার্থীদের সাহায্য করা হয়েছে। </a:t>
            </a:r>
            <a:r>
              <a:rPr lang="bn-BD" sz="1200" kern="1200" baseline="0" dirty="0" smtClean="0">
                <a:solidFill>
                  <a:schemeClr val="tx1"/>
                </a:solidFill>
                <a:latin typeface="+mn-lt"/>
                <a:ea typeface="+mn-ea"/>
                <a:cs typeface="+mn-cs"/>
              </a:rPr>
              <a:t>তবে শিক্ষক ইচ্ছে করলে শ্রেণিতে উপস্থাপনের সময়  স্লাইডে উল্লেখিত প্রশ্নগুলো মুছে দিয়ে আপনার নিজের মতো করে প্রশ্ন করতে পারেন অথবা অন্য কোন যুক্তিযুক্ত উপায়েও এ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CEFBF0FC-1C6C-4069-B0C0-31D976E6A502}" type="slidenum">
              <a:rPr lang="en-US" smtClean="0">
                <a:solidFill>
                  <a:prstClr val="black"/>
                </a:solidFill>
              </a:rPr>
              <a:pPr/>
              <a:t>9</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baseline="0" dirty="0" smtClean="0"/>
              <a:t>শিক্ষার্থীদের জ্ঞান ও অনুধাবন দক্ষতা পরিমাপের জন্য এ ধরনের জোড়ায় কাজ দিতে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CEFBF0FC-1C6C-4069-B0C0-31D976E6A502}"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প্রথম  শিখনফল অর্জনের চেষ্টা অব্যাহত হয়েছে। বিশেষ করে </a:t>
            </a:r>
            <a:r>
              <a:rPr lang="bn-BD" sz="1200" dirty="0" smtClean="0">
                <a:latin typeface="NikoshBAN" pitchFamily="2" charset="0"/>
                <a:cs typeface="NikoshBAN" pitchFamily="2" charset="0"/>
              </a:rPr>
              <a:t>তড়িৎ</a:t>
            </a:r>
            <a:r>
              <a:rPr lang="bn-BD" sz="1200" baseline="0" dirty="0" smtClean="0">
                <a:latin typeface="NikoshBAN" pitchFamily="2" charset="0"/>
                <a:cs typeface="NikoshBAN" pitchFamily="2" charset="0"/>
              </a:rPr>
              <a:t> বিভব পার্থক্য </a:t>
            </a:r>
            <a:r>
              <a:rPr lang="bn-BD" baseline="0" dirty="0" smtClean="0"/>
              <a:t>উপস্থাপনে শিক্ষার্থীদের সাহায্য করা হয়েছে। </a:t>
            </a:r>
            <a:r>
              <a:rPr lang="bn-BD" sz="1200" kern="1200" baseline="0" dirty="0" smtClean="0">
                <a:solidFill>
                  <a:schemeClr val="tx1"/>
                </a:solidFill>
                <a:latin typeface="+mn-lt"/>
                <a:ea typeface="+mn-ea"/>
                <a:cs typeface="+mn-cs"/>
              </a:rPr>
              <a:t>তবে শিক্ষক ইচ্ছে করলে শ্রেণিতে উপস্থাপনের সময়  স্লাইডে উল্লেখিত প্রশ্নগুলো মুছে দিয়ে আপনার নিজের মতো করে প্রশ্ন করতে পারেন অথবা অন্য কোন যুক্তিযুক্ত উপায়েও এ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CEFBF0FC-1C6C-4069-B0C0-31D976E6A502}"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এখানে </a:t>
            </a:r>
            <a:r>
              <a:rPr lang="bn-BD" sz="1200" dirty="0" smtClean="0">
                <a:latin typeface="NikoshBAN" pitchFamily="2" charset="0"/>
                <a:cs typeface="NikoshBAN" pitchFamily="2" charset="0"/>
              </a:rPr>
              <a:t>পৃথিবীর</a:t>
            </a:r>
            <a:r>
              <a:rPr lang="bn-BD" sz="1200" baseline="0" dirty="0" smtClean="0">
                <a:latin typeface="NikoshBAN" pitchFamily="2" charset="0"/>
                <a:cs typeface="NikoshBAN" pitchFamily="2" charset="0"/>
              </a:rPr>
              <a:t> ভূমির বিভব </a:t>
            </a:r>
            <a:r>
              <a:rPr lang="bn-BD" baseline="0" dirty="0" smtClean="0"/>
              <a:t>উপস্থাপনে শিক্ষার্থীদের সাহায্য করা হয়েছে। </a:t>
            </a:r>
            <a:r>
              <a:rPr lang="bn-BD" sz="1200" kern="1200" baseline="0" dirty="0" smtClean="0">
                <a:solidFill>
                  <a:schemeClr val="tx1"/>
                </a:solidFill>
                <a:latin typeface="+mn-lt"/>
                <a:ea typeface="+mn-ea"/>
                <a:cs typeface="+mn-cs"/>
              </a:rPr>
              <a:t>তবে শিক্ষক ইচ্ছে করলে শ্রেণিতে উপস্থাপনের সময়  স্লাইডে উল্লেখিত প্রশ্নগুলো মুছে দিয়ে আপনার নিজের মতো করে প্রশ্ন করতে পারেন অথবা অন্য কোন যুক্তিযুক্ত উপায়েও এ কাজটি করতে পারেন।</a:t>
            </a:r>
            <a:endParaRPr lang="en-US" dirty="0" smtClean="0"/>
          </a:p>
        </p:txBody>
      </p:sp>
      <p:sp>
        <p:nvSpPr>
          <p:cNvPr id="4" name="Slide Number Placeholder 3"/>
          <p:cNvSpPr>
            <a:spLocks noGrp="1"/>
          </p:cNvSpPr>
          <p:nvPr>
            <p:ph type="sldNum" sz="quarter" idx="10"/>
          </p:nvPr>
        </p:nvSpPr>
        <p:spPr/>
        <p:txBody>
          <a:bodyPr/>
          <a:lstStyle/>
          <a:p>
            <a:fld id="{8797FB5F-2F6B-404D-9CF9-5F16F04E4AF9}" type="slidenum">
              <a:rPr lang="en-US" smtClean="0">
                <a:solidFill>
                  <a:prstClr val="black"/>
                </a:solidFill>
              </a:rPr>
              <a:pPr/>
              <a:t>12</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6FCDD1-53C5-4170-9594-399B85085A24}"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A739E-A008-419F-88D0-8F0297020E5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FCDD1-53C5-4170-9594-399B85085A24}"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A739E-A008-419F-88D0-8F0297020E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FCDD1-53C5-4170-9594-399B85085A24}"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A739E-A008-419F-88D0-8F0297020E5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8284F1-7965-4118-B836-798F2E1E69B9}" type="datetimeFigureOut">
              <a:rPr lang="en-US" smtClean="0">
                <a:solidFill>
                  <a:prstClr val="black">
                    <a:tint val="75000"/>
                  </a:prstClr>
                </a:solidFill>
              </a:rPr>
              <a:pPr/>
              <a:t>8/9/2016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23D0EF-EA70-4170-ABB2-EC23804345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5C77B-4FCD-4C85-8C55-4034F1444EFD}" type="datetimeFigureOut">
              <a:rPr lang="en-US" smtClean="0">
                <a:solidFill>
                  <a:prstClr val="black">
                    <a:tint val="75000"/>
                  </a:prstClr>
                </a:solidFill>
              </a:rPr>
              <a:pPr/>
              <a:t>8/9/2016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5F4594C-110F-4C7D-A7DE-6209DAD1D73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8284F1-7965-4118-B836-798F2E1E69B9}" type="datetimeFigureOut">
              <a:rPr lang="en-US" smtClean="0">
                <a:solidFill>
                  <a:prstClr val="black">
                    <a:tint val="75000"/>
                  </a:prstClr>
                </a:solidFill>
              </a:rPr>
              <a:pPr/>
              <a:t>8/9/2016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23D0EF-EA70-4170-ABB2-EC23804345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8284F1-7965-4118-B836-798F2E1E69B9}" type="datetimeFigureOut">
              <a:rPr lang="en-US" smtClean="0">
                <a:solidFill>
                  <a:prstClr val="black">
                    <a:tint val="75000"/>
                  </a:prstClr>
                </a:solidFill>
              </a:rPr>
              <a:pPr/>
              <a:t>8/9/2016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23D0EF-EA70-4170-ABB2-EC23804345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FCDD1-53C5-4170-9594-399B85085A24}"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A739E-A008-419F-88D0-8F0297020E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6FCDD1-53C5-4170-9594-399B85085A24}"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A739E-A008-419F-88D0-8F0297020E5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6FCDD1-53C5-4170-9594-399B85085A24}" type="datetimeFigureOut">
              <a:rPr lang="en-US" smtClean="0"/>
              <a:pPr/>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A739E-A008-419F-88D0-8F0297020E5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6FCDD1-53C5-4170-9594-399B85085A24}" type="datetimeFigureOut">
              <a:rPr lang="en-US" smtClean="0"/>
              <a:pPr/>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DA739E-A008-419F-88D0-8F0297020E5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6FCDD1-53C5-4170-9594-399B85085A24}" type="datetimeFigureOut">
              <a:rPr lang="en-US" smtClean="0"/>
              <a:pPr/>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DA739E-A008-419F-88D0-8F0297020E5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FCDD1-53C5-4170-9594-399B85085A24}" type="datetimeFigureOut">
              <a:rPr lang="en-US" smtClean="0"/>
              <a:pPr/>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DA739E-A008-419F-88D0-8F0297020E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FCDD1-53C5-4170-9594-399B85085A24}" type="datetimeFigureOut">
              <a:rPr lang="en-US" smtClean="0"/>
              <a:pPr/>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A739E-A008-419F-88D0-8F0297020E5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FCDD1-53C5-4170-9594-399B85085A24}" type="datetimeFigureOut">
              <a:rPr lang="en-US" smtClean="0"/>
              <a:pPr/>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A739E-A008-419F-88D0-8F0297020E5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FCDD1-53C5-4170-9594-399B85085A24}" type="datetimeFigureOut">
              <a:rPr lang="en-US" smtClean="0"/>
              <a:pPr/>
              <a:t>8/9/2016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A739E-A008-419F-88D0-8F0297020E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284F1-7965-4118-B836-798F2E1E69B9}" type="datetimeFigureOut">
              <a:rPr lang="en-US" smtClean="0">
                <a:solidFill>
                  <a:prstClr val="black">
                    <a:tint val="75000"/>
                  </a:prstClr>
                </a:solidFill>
              </a:rPr>
              <a:pPr/>
              <a:t>8/9/2016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3D0EF-EA70-4170-ABB2-EC23804345D0}"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5C77B-4FCD-4C85-8C55-4034F1444EFD}" type="datetimeFigureOut">
              <a:rPr lang="en-US" smtClean="0">
                <a:solidFill>
                  <a:prstClr val="black">
                    <a:tint val="75000"/>
                  </a:prstClr>
                </a:solidFill>
              </a:rPr>
              <a:pPr/>
              <a:t>8/9/2016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F4594C-110F-4C7D-A7DE-6209DAD1D732}"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284F1-7965-4118-B836-798F2E1E69B9}" type="datetimeFigureOut">
              <a:rPr lang="en-US" smtClean="0">
                <a:solidFill>
                  <a:prstClr val="black">
                    <a:tint val="75000"/>
                  </a:prstClr>
                </a:solidFill>
              </a:rPr>
              <a:pPr/>
              <a:t>8/9/2016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3D0EF-EA70-4170-ABB2-EC23804345D0}"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284F1-7965-4118-B836-798F2E1E69B9}" type="datetimeFigureOut">
              <a:rPr lang="en-US" smtClean="0">
                <a:solidFill>
                  <a:prstClr val="black">
                    <a:tint val="75000"/>
                  </a:prstClr>
                </a:solidFill>
              </a:rPr>
              <a:pPr/>
              <a:t>8/9/2016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3D0EF-EA70-4170-ABB2-EC23804345D0}"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gif"/></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26.gif"/></Relationships>
</file>

<file path=ppt/slides/_rels/slide1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notesSlide" Target="../notesSlides/notesSlide10.xml"/><Relationship Id="rId7"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9.jpeg"/><Relationship Id="rId5" Type="http://schemas.openxmlformats.org/officeDocument/2006/relationships/oleObject" Target="../embeddings/oleObject1.bin"/><Relationship Id="rId4" Type="http://schemas.openxmlformats.org/officeDocument/2006/relationships/image" Target="../media/image28.gif"/></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447800" y="914400"/>
            <a:ext cx="5341527"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bn-BD" sz="3200" dirty="0" smtClean="0">
                <a:latin typeface="NikoshBAN" pitchFamily="2" charset="0"/>
                <a:cs typeface="NikoshBAN" pitchFamily="2" charset="0"/>
              </a:rPr>
              <a:t>এই স্লাইডটি সম্মানিত শিক্ষকবৃন্দের জন্য। </a:t>
            </a:r>
          </a:p>
          <a:p>
            <a:r>
              <a:rPr lang="bn-BD" sz="3200" dirty="0" smtClean="0">
                <a:latin typeface="NikoshBAN" pitchFamily="2" charset="0"/>
                <a:cs typeface="NikoshBAN" pitchFamily="2" charset="0"/>
              </a:rPr>
              <a:t> তাই স্লাইডটি হাইড করে রাখা হয়েছে। </a:t>
            </a:r>
            <a:endParaRPr lang="en-US" sz="3200" dirty="0">
              <a:latin typeface="NikoshBAN" pitchFamily="2" charset="0"/>
              <a:cs typeface="NikoshBAN" pitchFamily="2" charset="0"/>
            </a:endParaRPr>
          </a:p>
        </p:txBody>
      </p:sp>
      <p:sp>
        <p:nvSpPr>
          <p:cNvPr id="3" name="TextBox 2"/>
          <p:cNvSpPr txBox="1"/>
          <p:nvPr/>
        </p:nvSpPr>
        <p:spPr>
          <a:xfrm>
            <a:off x="256401" y="2895600"/>
            <a:ext cx="8582799" cy="240065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000" dirty="0" smtClean="0">
                <a:latin typeface="NikoshBAN" pitchFamily="2" charset="0"/>
                <a:cs typeface="NikoshBAN" pitchFamily="2" charset="0"/>
              </a:rPr>
              <a:t>এই পাঠটি শ্রেণিকক্ষে উপস্থাপনের সময় প্রয়োজনীয় পরামর্শ প্রতিটি</a:t>
            </a:r>
          </a:p>
          <a:p>
            <a:r>
              <a:rPr lang="bn-BD" sz="3000" dirty="0" smtClean="0">
                <a:latin typeface="NikoshBAN" pitchFamily="2" charset="0"/>
                <a:cs typeface="NikoshBAN" pitchFamily="2" charset="0"/>
              </a:rPr>
              <a:t>স্লাইডের নিচে অর্থাৎ </a:t>
            </a:r>
            <a:r>
              <a:rPr lang="en-US" sz="3000" dirty="0" smtClean="0">
                <a:latin typeface="NikoshBAN" pitchFamily="2" charset="0"/>
                <a:cs typeface="NikoshBAN" pitchFamily="2" charset="0"/>
              </a:rPr>
              <a:t>Slide Note </a:t>
            </a:r>
            <a:r>
              <a:rPr lang="bn-BD" sz="3000" dirty="0" smtClean="0">
                <a:latin typeface="NikoshBAN" pitchFamily="2" charset="0"/>
                <a:cs typeface="NikoshBAN" pitchFamily="2" charset="0"/>
              </a:rPr>
              <a:t>এ সংযোজন করা হয়েছে</a:t>
            </a:r>
            <a:r>
              <a:rPr lang="en-US" sz="3000" dirty="0" smtClean="0">
                <a:latin typeface="NikoshBAN" pitchFamily="2" charset="0"/>
                <a:cs typeface="NikoshBAN" pitchFamily="2" charset="0"/>
              </a:rPr>
              <a:t> </a:t>
            </a:r>
            <a:endParaRPr lang="bn-BD" sz="3000" dirty="0" smtClean="0">
              <a:latin typeface="NikoshBAN" pitchFamily="2" charset="0"/>
              <a:cs typeface="NikoshBAN" pitchFamily="2" charset="0"/>
            </a:endParaRPr>
          </a:p>
          <a:p>
            <a:r>
              <a:rPr lang="bn-BD" sz="3000" dirty="0" smtClean="0">
                <a:latin typeface="NikoshBAN" pitchFamily="2" charset="0"/>
                <a:cs typeface="NikoshBAN" pitchFamily="2" charset="0"/>
              </a:rPr>
              <a:t>যাতে শ্রেণিকার্যক্রম শিক্ষার্থীদের সক্রিয় </a:t>
            </a:r>
            <a:r>
              <a:rPr lang="bn-BD" sz="3000" dirty="0" smtClean="0">
                <a:latin typeface="NikoshBAN" pitchFamily="2" charset="0"/>
                <a:cs typeface="NikoshBAN" pitchFamily="2" charset="0"/>
              </a:rPr>
              <a:t>অংশগ্রহণে </a:t>
            </a:r>
            <a:r>
              <a:rPr lang="bn-BD" sz="3000" dirty="0" smtClean="0">
                <a:latin typeface="NikoshBAN" pitchFamily="2" charset="0"/>
                <a:cs typeface="NikoshBAN" pitchFamily="2" charset="0"/>
              </a:rPr>
              <a:t>পাঠটি শিক্ষার্থীকেন্দ্রিক</a:t>
            </a:r>
          </a:p>
          <a:p>
            <a:r>
              <a:rPr lang="bn-BD" sz="3000" dirty="0" smtClean="0">
                <a:latin typeface="NikoshBAN" pitchFamily="2" charset="0"/>
                <a:cs typeface="NikoshBAN" pitchFamily="2" charset="0"/>
              </a:rPr>
              <a:t> হয়। আশা করি সম্মানিত শিক্ষকগণ পাঠটি উপস্থাপনের পূর্বে  উল্লেখিত</a:t>
            </a:r>
          </a:p>
          <a:p>
            <a:r>
              <a:rPr lang="bn-BD" sz="3000" dirty="0" smtClean="0">
                <a:latin typeface="NikoshBAN" pitchFamily="2" charset="0"/>
                <a:cs typeface="NikoshBAN" pitchFamily="2" charset="0"/>
              </a:rPr>
              <a:t> </a:t>
            </a:r>
            <a:r>
              <a:rPr lang="en-US" sz="3000" dirty="0" smtClean="0">
                <a:latin typeface="NikoshBAN" pitchFamily="2" charset="0"/>
                <a:cs typeface="NikoshBAN" pitchFamily="2" charset="0"/>
              </a:rPr>
              <a:t>Note </a:t>
            </a:r>
            <a:r>
              <a:rPr lang="bn-BD" sz="3000" dirty="0" smtClean="0">
                <a:latin typeface="NikoshBAN" pitchFamily="2" charset="0"/>
                <a:cs typeface="NikoshBAN" pitchFamily="2" charset="0"/>
              </a:rPr>
              <a:t>দেখে নেবেন</a:t>
            </a:r>
            <a:r>
              <a:rPr lang="en-US" sz="3000" dirty="0" smtClean="0">
                <a:latin typeface="NikoshBAN" pitchFamily="2" charset="0"/>
                <a:cs typeface="NikoshBAN" pitchFamily="2" charset="0"/>
              </a:rPr>
              <a:t> </a:t>
            </a:r>
            <a:r>
              <a:rPr lang="bn-BD" sz="3000" dirty="0" smtClean="0">
                <a:latin typeface="NikoshBAN" pitchFamily="2" charset="0"/>
                <a:cs typeface="NikoshBAN" pitchFamily="2" charset="0"/>
              </a:rPr>
              <a:t>এবং </a:t>
            </a:r>
            <a:r>
              <a:rPr lang="en-US" sz="3000" dirty="0" smtClean="0">
                <a:latin typeface="NikoshBAN" pitchFamily="2" charset="0"/>
                <a:cs typeface="NikoshBAN" pitchFamily="2" charset="0"/>
              </a:rPr>
              <a:t>F</a:t>
            </a:r>
            <a:r>
              <a:rPr lang="en-US" sz="3000" dirty="0" smtClean="0">
                <a:latin typeface="Times New Roman" pitchFamily="18" charset="0"/>
                <a:cs typeface="Times New Roman" pitchFamily="18" charset="0"/>
              </a:rPr>
              <a:t>5 </a:t>
            </a:r>
            <a:r>
              <a:rPr lang="bn-BD" sz="3000" dirty="0" smtClean="0">
                <a:latin typeface="NikoshBAN" pitchFamily="2" charset="0"/>
                <a:cs typeface="NikoshBAN" pitchFamily="2" charset="0"/>
              </a:rPr>
              <a:t>চেপে উপস্থাপন শুরু করতে পারেন।</a:t>
            </a:r>
            <a:endParaRPr lang="en-US" sz="3000" dirty="0">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cxnSp>
        <p:nvCxnSpPr>
          <p:cNvPr id="51" name="Straight Arrow Connector 50"/>
          <p:cNvCxnSpPr>
            <a:stCxn id="27" idx="0"/>
          </p:cNvCxnSpPr>
          <p:nvPr/>
        </p:nvCxnSpPr>
        <p:spPr>
          <a:xfrm flipH="1" flipV="1">
            <a:off x="838200" y="609600"/>
            <a:ext cx="3061746" cy="3059348"/>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 name="Frame 20"/>
          <p:cNvSpPr/>
          <p:nvPr/>
        </p:nvSpPr>
        <p:spPr>
          <a:xfrm>
            <a:off x="0" y="0"/>
            <a:ext cx="9144000" cy="6858000"/>
          </a:xfrm>
          <a:prstGeom prst="frame">
            <a:avLst>
              <a:gd name="adj1" fmla="val 337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black"/>
              </a:solidFill>
            </a:endParaRPr>
          </a:p>
        </p:txBody>
      </p:sp>
      <p:sp>
        <p:nvSpPr>
          <p:cNvPr id="24" name="TextBox 23"/>
          <p:cNvSpPr txBox="1"/>
          <p:nvPr/>
        </p:nvSpPr>
        <p:spPr>
          <a:xfrm>
            <a:off x="3786352" y="4048780"/>
            <a:ext cx="393056" cy="523220"/>
          </a:xfrm>
          <a:prstGeom prst="rect">
            <a:avLst/>
          </a:prstGeom>
          <a:noFill/>
        </p:spPr>
        <p:txBody>
          <a:bodyPr wrap="none" rtlCol="0">
            <a:spAutoFit/>
          </a:bodyPr>
          <a:lstStyle/>
          <a:p>
            <a:r>
              <a:rPr lang="en-US" sz="2800" dirty="0" smtClean="0">
                <a:solidFill>
                  <a:srgbClr val="FF0000"/>
                </a:solidFill>
              </a:rPr>
              <a:t>A</a:t>
            </a:r>
            <a:endParaRPr lang="en-US" sz="2800" dirty="0">
              <a:solidFill>
                <a:srgbClr val="FF0000"/>
              </a:solidFill>
            </a:endParaRPr>
          </a:p>
        </p:txBody>
      </p:sp>
      <p:grpSp>
        <p:nvGrpSpPr>
          <p:cNvPr id="7" name="Group 35"/>
          <p:cNvGrpSpPr/>
          <p:nvPr/>
        </p:nvGrpSpPr>
        <p:grpSpPr>
          <a:xfrm>
            <a:off x="3481552" y="3286780"/>
            <a:ext cx="861848" cy="861848"/>
            <a:chOff x="3429000" y="3429000"/>
            <a:chExt cx="861848" cy="861848"/>
          </a:xfrm>
        </p:grpSpPr>
        <p:grpSp>
          <p:nvGrpSpPr>
            <p:cNvPr id="8" name="Group 36"/>
            <p:cNvGrpSpPr/>
            <p:nvPr/>
          </p:nvGrpSpPr>
          <p:grpSpPr>
            <a:xfrm>
              <a:off x="3429000" y="3429000"/>
              <a:ext cx="861848" cy="861848"/>
              <a:chOff x="2590800" y="3429000"/>
              <a:chExt cx="861848" cy="861848"/>
            </a:xfrm>
          </p:grpSpPr>
          <p:pic>
            <p:nvPicPr>
              <p:cNvPr id="25" name="Picture 24" descr="Pingpong Ball.png"/>
              <p:cNvPicPr>
                <a:picLocks noChangeAspect="1"/>
              </p:cNvPicPr>
              <p:nvPr/>
            </p:nvPicPr>
            <p:blipFill>
              <a:blip r:embed="rId3" cstate="print"/>
              <a:stretch>
                <a:fillRect/>
              </a:stretch>
            </p:blipFill>
            <p:spPr>
              <a:xfrm>
                <a:off x="2590800" y="3429000"/>
                <a:ext cx="861848" cy="861848"/>
              </a:xfrm>
              <a:prstGeom prst="rect">
                <a:avLst/>
              </a:prstGeom>
            </p:spPr>
          </p:pic>
          <p:sp>
            <p:nvSpPr>
              <p:cNvPr id="27" name="Plus 26"/>
              <p:cNvSpPr/>
              <p:nvPr/>
            </p:nvSpPr>
            <p:spPr>
              <a:xfrm>
                <a:off x="2667000" y="3646800"/>
                <a:ext cx="394483" cy="328736"/>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3" name="Plus 32"/>
            <p:cNvSpPr/>
            <p:nvPr/>
          </p:nvSpPr>
          <p:spPr>
            <a:xfrm>
              <a:off x="3796517" y="3505200"/>
              <a:ext cx="394483" cy="328736"/>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Plus 34"/>
            <p:cNvSpPr/>
            <p:nvPr/>
          </p:nvSpPr>
          <p:spPr>
            <a:xfrm>
              <a:off x="3810000" y="3810000"/>
              <a:ext cx="394483" cy="328736"/>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9" name="Group 48"/>
          <p:cNvGrpSpPr/>
          <p:nvPr/>
        </p:nvGrpSpPr>
        <p:grpSpPr>
          <a:xfrm>
            <a:off x="246882" y="1228763"/>
            <a:ext cx="2669739" cy="1542321"/>
            <a:chOff x="246882" y="1228763"/>
            <a:chExt cx="2669739" cy="1542321"/>
          </a:xfrm>
        </p:grpSpPr>
        <p:grpSp>
          <p:nvGrpSpPr>
            <p:cNvPr id="37" name="Group 46"/>
            <p:cNvGrpSpPr/>
            <p:nvPr/>
          </p:nvGrpSpPr>
          <p:grpSpPr>
            <a:xfrm>
              <a:off x="246882" y="1228763"/>
              <a:ext cx="2669739" cy="1542321"/>
              <a:chOff x="-1171357" y="184661"/>
              <a:chExt cx="2669739" cy="1542321"/>
            </a:xfrm>
          </p:grpSpPr>
          <p:pic>
            <p:nvPicPr>
              <p:cNvPr id="42" name="Picture 2" descr="Pingpong Ball.png"/>
              <p:cNvPicPr>
                <a:picLocks noChangeAspect="1"/>
              </p:cNvPicPr>
              <p:nvPr/>
            </p:nvPicPr>
            <p:blipFill>
              <a:blip r:embed="rId3" cstate="print"/>
              <a:stretch>
                <a:fillRect/>
              </a:stretch>
            </p:blipFill>
            <p:spPr>
              <a:xfrm>
                <a:off x="650984" y="879584"/>
                <a:ext cx="847398" cy="847398"/>
              </a:xfrm>
              <a:prstGeom prst="rect">
                <a:avLst/>
              </a:prstGeom>
            </p:spPr>
          </p:pic>
          <p:pic>
            <p:nvPicPr>
              <p:cNvPr id="41" name="Picture 40" descr="hand-1.png"/>
              <p:cNvPicPr>
                <a:picLocks noChangeAspect="1"/>
              </p:cNvPicPr>
              <p:nvPr/>
            </p:nvPicPr>
            <p:blipFill>
              <a:blip r:embed="rId4" cstate="print"/>
              <a:stretch>
                <a:fillRect/>
              </a:stretch>
            </p:blipFill>
            <p:spPr>
              <a:xfrm rot="904506">
                <a:off x="-1171357" y="184661"/>
                <a:ext cx="2074477" cy="1073495"/>
              </a:xfrm>
              <a:prstGeom prst="rect">
                <a:avLst/>
              </a:prstGeom>
            </p:spPr>
          </p:pic>
        </p:grpSp>
        <p:sp>
          <p:nvSpPr>
            <p:cNvPr id="47" name="TextBox 46"/>
            <p:cNvSpPr txBox="1"/>
            <p:nvPr/>
          </p:nvSpPr>
          <p:spPr>
            <a:xfrm>
              <a:off x="2133600" y="2284165"/>
              <a:ext cx="728084" cy="461665"/>
            </a:xfrm>
            <a:prstGeom prst="rect">
              <a:avLst/>
            </a:prstGeom>
            <a:noFill/>
          </p:spPr>
          <p:txBody>
            <a:bodyPr wrap="none" rtlCol="0">
              <a:spAutoFit/>
            </a:bodyPr>
            <a:lstStyle/>
            <a:p>
              <a:r>
                <a:rPr lang="en-US" sz="2400" dirty="0" smtClean="0">
                  <a:solidFill>
                    <a:schemeClr val="bg1"/>
                  </a:solidFill>
                  <a:latin typeface="+mj-lt"/>
                </a:rPr>
                <a:t>12 C</a:t>
              </a:r>
              <a:endParaRPr lang="en-US" sz="2400" dirty="0">
                <a:solidFill>
                  <a:schemeClr val="bg1"/>
                </a:solidFill>
                <a:latin typeface="+mj-lt"/>
              </a:endParaRPr>
            </a:p>
          </p:txBody>
        </p:sp>
      </p:grpSp>
      <p:sp>
        <p:nvSpPr>
          <p:cNvPr id="52" name="TextBox 51"/>
          <p:cNvSpPr txBox="1"/>
          <p:nvPr/>
        </p:nvSpPr>
        <p:spPr>
          <a:xfrm>
            <a:off x="3733800" y="381000"/>
            <a:ext cx="1810111"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জোড়ায় কাজ</a:t>
            </a:r>
            <a:endParaRPr lang="en-US" sz="3200" dirty="0">
              <a:latin typeface="NikoshBAN" pitchFamily="2" charset="0"/>
              <a:cs typeface="NikoshBAN" pitchFamily="2" charset="0"/>
            </a:endParaRPr>
          </a:p>
        </p:txBody>
      </p:sp>
      <p:sp>
        <p:nvSpPr>
          <p:cNvPr id="53" name="TextBox 52"/>
          <p:cNvSpPr txBox="1"/>
          <p:nvPr/>
        </p:nvSpPr>
        <p:spPr>
          <a:xfrm>
            <a:off x="3276600" y="2209800"/>
            <a:ext cx="1034257" cy="584775"/>
          </a:xfrm>
          <a:prstGeom prst="rect">
            <a:avLst/>
          </a:prstGeom>
          <a:noFill/>
        </p:spPr>
        <p:txBody>
          <a:bodyPr wrap="none" rtlCol="0">
            <a:spAutoFit/>
          </a:bodyPr>
          <a:lstStyle/>
          <a:p>
            <a:r>
              <a:rPr lang="en-US" sz="3200" dirty="0" smtClean="0"/>
              <a:t>144 J</a:t>
            </a:r>
            <a:endParaRPr lang="en-US" sz="3200" dirty="0"/>
          </a:p>
        </p:txBody>
      </p:sp>
      <p:sp>
        <p:nvSpPr>
          <p:cNvPr id="54" name="TextBox 53"/>
          <p:cNvSpPr txBox="1"/>
          <p:nvPr/>
        </p:nvSpPr>
        <p:spPr>
          <a:xfrm>
            <a:off x="2209800" y="4876800"/>
            <a:ext cx="5562741" cy="584775"/>
          </a:xfrm>
          <a:prstGeom prst="rect">
            <a:avLst/>
          </a:prstGeom>
          <a:noFill/>
        </p:spPr>
        <p:txBody>
          <a:bodyPr wrap="none" rtlCol="0">
            <a:spAutoFit/>
          </a:bodyPr>
          <a:lstStyle/>
          <a:p>
            <a:r>
              <a:rPr lang="bn-BD" sz="3200" dirty="0" smtClean="0">
                <a:latin typeface="NikoshBAN" pitchFamily="2" charset="0"/>
                <a:cs typeface="NikoshBAN" pitchFamily="2" charset="0"/>
              </a:rPr>
              <a:t>চার্জিত বস্তু </a:t>
            </a:r>
            <a:r>
              <a:rPr lang="en-US" sz="3200" dirty="0" smtClean="0">
                <a:latin typeface="NikoshBAN" pitchFamily="2" charset="0"/>
                <a:cs typeface="NikoshBAN" pitchFamily="2" charset="0"/>
              </a:rPr>
              <a:t>A </a:t>
            </a:r>
            <a:r>
              <a:rPr lang="bn-BD" sz="3200" dirty="0" smtClean="0">
                <a:latin typeface="NikoshBAN" pitchFamily="2" charset="0"/>
                <a:cs typeface="NikoshBAN" pitchFamily="2" charset="0"/>
              </a:rPr>
              <a:t>এর বিভব পার্থক্য নির্ণয় কর।</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5" name="Picture 24" descr="Pingpong Ball.png"/>
          <p:cNvPicPr>
            <a:picLocks noChangeAspect="1"/>
          </p:cNvPicPr>
          <p:nvPr/>
        </p:nvPicPr>
        <p:blipFill>
          <a:blip r:embed="rId3" cstate="print"/>
          <a:stretch>
            <a:fillRect/>
          </a:stretch>
        </p:blipFill>
        <p:spPr>
          <a:xfrm>
            <a:off x="2667000" y="1066800"/>
            <a:ext cx="861848" cy="861848"/>
          </a:xfrm>
          <a:prstGeom prst="rect">
            <a:avLst/>
          </a:prstGeom>
        </p:spPr>
      </p:pic>
      <p:pic>
        <p:nvPicPr>
          <p:cNvPr id="31" name="Picture 30" descr="Pingpong Ball.png"/>
          <p:cNvPicPr>
            <a:picLocks noChangeAspect="1"/>
          </p:cNvPicPr>
          <p:nvPr/>
        </p:nvPicPr>
        <p:blipFill>
          <a:blip r:embed="rId3" cstate="print"/>
          <a:stretch>
            <a:fillRect/>
          </a:stretch>
        </p:blipFill>
        <p:spPr>
          <a:xfrm>
            <a:off x="5867400" y="1066800"/>
            <a:ext cx="861848" cy="861848"/>
          </a:xfrm>
          <a:prstGeom prst="rect">
            <a:avLst/>
          </a:prstGeom>
        </p:spPr>
      </p:pic>
      <p:cxnSp>
        <p:nvCxnSpPr>
          <p:cNvPr id="37" name="Straight Connector 36"/>
          <p:cNvCxnSpPr/>
          <p:nvPr/>
        </p:nvCxnSpPr>
        <p:spPr>
          <a:xfrm>
            <a:off x="3465784" y="1497724"/>
            <a:ext cx="250671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895600" y="1905000"/>
            <a:ext cx="421910" cy="584775"/>
          </a:xfrm>
          <a:prstGeom prst="rect">
            <a:avLst/>
          </a:prstGeom>
          <a:noFill/>
        </p:spPr>
        <p:txBody>
          <a:bodyPr wrap="none" rtlCol="0">
            <a:spAutoFit/>
          </a:bodyPr>
          <a:lstStyle/>
          <a:p>
            <a:r>
              <a:rPr lang="en-US" sz="3200" dirty="0" smtClean="0"/>
              <a:t>A</a:t>
            </a:r>
            <a:endParaRPr lang="en-US" sz="3200" dirty="0"/>
          </a:p>
        </p:txBody>
      </p:sp>
      <p:sp>
        <p:nvSpPr>
          <p:cNvPr id="44" name="TextBox 43"/>
          <p:cNvSpPr txBox="1"/>
          <p:nvPr/>
        </p:nvSpPr>
        <p:spPr>
          <a:xfrm>
            <a:off x="6140668" y="1841936"/>
            <a:ext cx="421910" cy="584775"/>
          </a:xfrm>
          <a:prstGeom prst="rect">
            <a:avLst/>
          </a:prstGeom>
          <a:noFill/>
        </p:spPr>
        <p:txBody>
          <a:bodyPr wrap="none" rtlCol="0">
            <a:spAutoFit/>
          </a:bodyPr>
          <a:lstStyle/>
          <a:p>
            <a:r>
              <a:rPr lang="en-US" sz="3200" dirty="0" smtClean="0"/>
              <a:t>B</a:t>
            </a:r>
            <a:endParaRPr lang="en-US" sz="3200" dirty="0"/>
          </a:p>
        </p:txBody>
      </p:sp>
      <p:sp>
        <p:nvSpPr>
          <p:cNvPr id="47" name="Plus 46"/>
          <p:cNvSpPr/>
          <p:nvPr/>
        </p:nvSpPr>
        <p:spPr>
          <a:xfrm>
            <a:off x="2895600" y="1295400"/>
            <a:ext cx="422876" cy="386538"/>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Plus 48"/>
          <p:cNvSpPr/>
          <p:nvPr/>
        </p:nvSpPr>
        <p:spPr>
          <a:xfrm>
            <a:off x="6096000" y="1295400"/>
            <a:ext cx="422876" cy="386538"/>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TextBox 49"/>
          <p:cNvSpPr txBox="1"/>
          <p:nvPr/>
        </p:nvSpPr>
        <p:spPr>
          <a:xfrm>
            <a:off x="609600" y="381000"/>
            <a:ext cx="8026556" cy="523220"/>
          </a:xfrm>
          <a:prstGeom prst="rect">
            <a:avLst/>
          </a:prstGeom>
          <a:solidFill>
            <a:schemeClr val="accent2">
              <a:lumMod val="60000"/>
              <a:lumOff val="40000"/>
            </a:schemeClr>
          </a:solidFill>
        </p:spPr>
        <p:txBody>
          <a:bodyPr wrap="none" rtlCol="0">
            <a:spAutoFit/>
          </a:bodyPr>
          <a:lstStyle/>
          <a:p>
            <a:r>
              <a:rPr lang="en-US" sz="2800" dirty="0" smtClean="0">
                <a:latin typeface="NikoshBAN" pitchFamily="2" charset="0"/>
                <a:cs typeface="NikoshBAN" pitchFamily="2" charset="0"/>
              </a:rPr>
              <a:t>A </a:t>
            </a:r>
            <a:r>
              <a:rPr lang="bn-BD" sz="2800" dirty="0" smtClean="0">
                <a:latin typeface="NikoshBAN" pitchFamily="2" charset="0"/>
                <a:cs typeface="NikoshBAN" pitchFamily="2" charset="0"/>
              </a:rPr>
              <a:t>এবং </a:t>
            </a:r>
            <a:r>
              <a:rPr lang="en-US" sz="2800" dirty="0" smtClean="0">
                <a:latin typeface="NikoshBAN" pitchFamily="2" charset="0"/>
                <a:cs typeface="NikoshBAN" pitchFamily="2" charset="0"/>
              </a:rPr>
              <a:t>B</a:t>
            </a:r>
            <a:r>
              <a:rPr lang="bn-BD" sz="2800" dirty="0" smtClean="0">
                <a:latin typeface="NikoshBAN" pitchFamily="2" charset="0"/>
                <a:cs typeface="NikoshBAN" pitchFamily="2" charset="0"/>
              </a:rPr>
              <a:t> চার্জিত বস্তু পরিবাহী দ্বারা যোগ করলে চার্জ কোন দিকে যাবে?</a:t>
            </a:r>
            <a:endParaRPr lang="en-US" sz="2800" dirty="0">
              <a:latin typeface="NikoshBAN" pitchFamily="2" charset="0"/>
              <a:cs typeface="NikoshBAN" pitchFamily="2" charset="0"/>
            </a:endParaRPr>
          </a:p>
        </p:txBody>
      </p:sp>
      <p:pic>
        <p:nvPicPr>
          <p:cNvPr id="11" name="Picture 10" descr="Water-Flow.gif"/>
          <p:cNvPicPr>
            <a:picLocks noChangeAspect="1"/>
          </p:cNvPicPr>
          <p:nvPr/>
        </p:nvPicPr>
        <p:blipFill>
          <a:blip r:embed="rId4" cstate="print"/>
          <a:stretch>
            <a:fillRect/>
          </a:stretch>
        </p:blipFill>
        <p:spPr>
          <a:xfrm>
            <a:off x="531668" y="3319272"/>
            <a:ext cx="3736433" cy="3310128"/>
          </a:xfrm>
          <a:prstGeom prst="rect">
            <a:avLst/>
          </a:prstGeom>
        </p:spPr>
      </p:pic>
      <p:pic>
        <p:nvPicPr>
          <p:cNvPr id="12" name="Picture 11" descr="Water-Flow-1.jpg"/>
          <p:cNvPicPr>
            <a:picLocks noChangeAspect="1"/>
          </p:cNvPicPr>
          <p:nvPr/>
        </p:nvPicPr>
        <p:blipFill>
          <a:blip r:embed="rId5" cstate="print"/>
          <a:stretch>
            <a:fillRect/>
          </a:stretch>
        </p:blipFill>
        <p:spPr>
          <a:xfrm>
            <a:off x="533400" y="3319272"/>
            <a:ext cx="3733800" cy="3307793"/>
          </a:xfrm>
          <a:prstGeom prst="rect">
            <a:avLst/>
          </a:prstGeom>
        </p:spPr>
      </p:pic>
      <p:pic>
        <p:nvPicPr>
          <p:cNvPr id="13" name="Picture 12" descr="Water-Flow-2.jpg"/>
          <p:cNvPicPr>
            <a:picLocks noChangeAspect="1"/>
          </p:cNvPicPr>
          <p:nvPr/>
        </p:nvPicPr>
        <p:blipFill>
          <a:blip r:embed="rId6" cstate="print"/>
          <a:stretch>
            <a:fillRect/>
          </a:stretch>
        </p:blipFill>
        <p:spPr>
          <a:xfrm>
            <a:off x="533400" y="3319272"/>
            <a:ext cx="3736432" cy="3310128"/>
          </a:xfrm>
          <a:prstGeom prst="rect">
            <a:avLst/>
          </a:prstGeom>
        </p:spPr>
      </p:pic>
      <p:sp>
        <p:nvSpPr>
          <p:cNvPr id="14" name="TextBox 13"/>
          <p:cNvSpPr txBox="1"/>
          <p:nvPr/>
        </p:nvSpPr>
        <p:spPr>
          <a:xfrm>
            <a:off x="457200" y="2557272"/>
            <a:ext cx="6096000" cy="584775"/>
          </a:xfrm>
          <a:prstGeom prst="rect">
            <a:avLst/>
          </a:prstGeom>
          <a:solidFill>
            <a:schemeClr val="accent1">
              <a:lumMod val="60000"/>
              <a:lumOff val="40000"/>
            </a:schemeClr>
          </a:solidFill>
        </p:spPr>
        <p:txBody>
          <a:bodyPr wrap="square" rtlCol="0">
            <a:spAutoFit/>
          </a:bodyPr>
          <a:lstStyle/>
          <a:p>
            <a:r>
              <a:rPr lang="bn-BD" sz="3200" dirty="0" smtClean="0">
                <a:latin typeface="NikoshBAN" pitchFamily="2" charset="0"/>
                <a:cs typeface="NikoshBAN" pitchFamily="2" charset="0"/>
              </a:rPr>
              <a:t>কর্কটি খুলে দিলে তরল পদার্থ কোনদিকে যাবে?</a:t>
            </a:r>
            <a:endParaRPr lang="en-US" sz="3200" dirty="0">
              <a:latin typeface="NikoshBAN" pitchFamily="2" charset="0"/>
              <a:cs typeface="NikoshBAN" pitchFamily="2" charset="0"/>
            </a:endParaRPr>
          </a:p>
        </p:txBody>
      </p:sp>
      <p:sp>
        <p:nvSpPr>
          <p:cNvPr id="15" name="TextBox 14"/>
          <p:cNvSpPr txBox="1"/>
          <p:nvPr/>
        </p:nvSpPr>
        <p:spPr>
          <a:xfrm>
            <a:off x="4343400" y="4005072"/>
            <a:ext cx="4419600" cy="584775"/>
          </a:xfrm>
          <a:prstGeom prst="rect">
            <a:avLst/>
          </a:prstGeom>
          <a:solidFill>
            <a:schemeClr val="accent5">
              <a:lumMod val="60000"/>
              <a:lumOff val="40000"/>
            </a:schemeClr>
          </a:solidFill>
        </p:spPr>
        <p:txBody>
          <a:bodyPr wrap="square" rtlCol="0">
            <a:spAutoFit/>
          </a:bodyPr>
          <a:lstStyle/>
          <a:p>
            <a:r>
              <a:rPr lang="bn-BD" sz="3200" dirty="0" smtClean="0">
                <a:latin typeface="NikoshBAN" pitchFamily="2" charset="0"/>
                <a:cs typeface="NikoshBAN" pitchFamily="2" charset="0"/>
              </a:rPr>
              <a:t>কতক্ষণ পর্যন্ত তরল প্রবাহিত হবে?</a:t>
            </a:r>
            <a:endParaRPr lang="en-US" sz="3200" dirty="0">
              <a:latin typeface="NikoshBAN" pitchFamily="2" charset="0"/>
              <a:cs typeface="NikoshBAN" pitchFamily="2" charset="0"/>
            </a:endParaRPr>
          </a:p>
        </p:txBody>
      </p:sp>
      <p:cxnSp>
        <p:nvCxnSpPr>
          <p:cNvPr id="16" name="Straight Connector 15"/>
          <p:cNvCxnSpPr/>
          <p:nvPr/>
        </p:nvCxnSpPr>
        <p:spPr>
          <a:xfrm>
            <a:off x="533400" y="5360906"/>
            <a:ext cx="3733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0" y="3200400"/>
            <a:ext cx="4343400" cy="3657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ame 20"/>
          <p:cNvSpPr/>
          <p:nvPr/>
        </p:nvSpPr>
        <p:spPr>
          <a:xfrm>
            <a:off x="0" y="0"/>
            <a:ext cx="9144000" cy="6858000"/>
          </a:xfrm>
          <a:prstGeom prst="frame">
            <a:avLst>
              <a:gd name="adj1" fmla="val 337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xit" presetSubtype="0" accel="100000" fill="hold" grpId="0" nodeType="clickEffect">
                                  <p:stCondLst>
                                    <p:cond delay="0"/>
                                  </p:stCondLst>
                                  <p:childTnLst>
                                    <p:anim calcmode="lin" valueType="num">
                                      <p:cBhvr>
                                        <p:cTn id="12" dur="1000"/>
                                        <p:tgtEl>
                                          <p:spTgt spid="17"/>
                                        </p:tgtEl>
                                        <p:attrNameLst>
                                          <p:attrName>ppt_w</p:attrName>
                                        </p:attrNameLst>
                                      </p:cBhvr>
                                      <p:tavLst>
                                        <p:tav tm="0">
                                          <p:val>
                                            <p:strVal val="ppt_w"/>
                                          </p:val>
                                        </p:tav>
                                        <p:tav tm="100000">
                                          <p:val>
                                            <p:strVal val="ppt_w+.3"/>
                                          </p:val>
                                        </p:tav>
                                      </p:tavLst>
                                    </p:anim>
                                    <p:anim calcmode="lin" valueType="num">
                                      <p:cBhvr>
                                        <p:cTn id="13" dur="1000"/>
                                        <p:tgtEl>
                                          <p:spTgt spid="17"/>
                                        </p:tgtEl>
                                        <p:attrNameLst>
                                          <p:attrName>ppt_h</p:attrName>
                                        </p:attrNameLst>
                                      </p:cBhvr>
                                      <p:tavLst>
                                        <p:tav tm="0">
                                          <p:val>
                                            <p:strVal val="ppt_h"/>
                                          </p:val>
                                        </p:tav>
                                        <p:tav tm="100000">
                                          <p:val>
                                            <p:strVal val="ppt_h"/>
                                          </p:val>
                                        </p:tav>
                                      </p:tavLst>
                                    </p:anim>
                                    <p:animEffect transition="out" filter="fade">
                                      <p:cBhvr>
                                        <p:cTn id="14" dur="1000"/>
                                        <p:tgtEl>
                                          <p:spTgt spid="17"/>
                                        </p:tgtEl>
                                      </p:cBhvr>
                                    </p:animEffect>
                                    <p:set>
                                      <p:cBhvr>
                                        <p:cTn id="15" dur="1" fill="hold">
                                          <p:stCondLst>
                                            <p:cond delay="999"/>
                                          </p:stCondLst>
                                        </p:cTn>
                                        <p:tgtEl>
                                          <p:spTgt spid="1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17" presetClass="entr" presetSubtype="1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162" y="-76200"/>
            <a:ext cx="9144000" cy="6858000"/>
          </a:xfrm>
          <a:prstGeom prst="rect">
            <a:avLst/>
          </a:prstGeom>
        </p:spPr>
      </p:pic>
      <p:sp>
        <p:nvSpPr>
          <p:cNvPr id="2049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49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49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1" name="Frame 10"/>
          <p:cNvSpPr/>
          <p:nvPr/>
        </p:nvSpPr>
        <p:spPr>
          <a:xfrm>
            <a:off x="0" y="0"/>
            <a:ext cx="9144000" cy="6858000"/>
          </a:xfrm>
          <a:prstGeom prst="frame">
            <a:avLst>
              <a:gd name="adj1" fmla="val 2615"/>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6" name="TextBox 25"/>
          <p:cNvSpPr txBox="1"/>
          <p:nvPr/>
        </p:nvSpPr>
        <p:spPr>
          <a:xfrm>
            <a:off x="1722116" y="228600"/>
            <a:ext cx="5745484" cy="1077218"/>
          </a:xfrm>
          <a:prstGeom prst="rect">
            <a:avLst/>
          </a:prstGeom>
          <a:solidFill>
            <a:schemeClr val="tx2">
              <a:lumMod val="60000"/>
              <a:lumOff val="40000"/>
            </a:schemeClr>
          </a:solidFill>
        </p:spPr>
        <p:txBody>
          <a:bodyPr wrap="none" rtlCol="0">
            <a:spAutoFit/>
          </a:bodyPr>
          <a:lstStyle/>
          <a:p>
            <a:r>
              <a:rPr lang="bn-BD" sz="3200" dirty="0" smtClean="0">
                <a:latin typeface="NikoshBAN" pitchFamily="2" charset="0"/>
                <a:cs typeface="NikoshBAN" pitchFamily="2" charset="0"/>
              </a:rPr>
              <a:t>বিশাল সমুদ্র থেকে এক গ্লাস পানি তুলে নিলে </a:t>
            </a:r>
          </a:p>
          <a:p>
            <a:r>
              <a:rPr lang="bn-BD" sz="3200" dirty="0" smtClean="0">
                <a:latin typeface="NikoshBAN" pitchFamily="2" charset="0"/>
                <a:cs typeface="NikoshBAN" pitchFamily="2" charset="0"/>
              </a:rPr>
              <a:t>এর পানি তলের পার্থক্য দেখে বুঝা যাবে কী?</a:t>
            </a:r>
            <a:endParaRPr lang="en-US" sz="3200" dirty="0">
              <a:latin typeface="NikoshBAN" pitchFamily="2" charset="0"/>
              <a:cs typeface="NikoshBAN" pitchFamily="2" charset="0"/>
            </a:endParaRPr>
          </a:p>
        </p:txBody>
      </p:sp>
      <p:pic>
        <p:nvPicPr>
          <p:cNvPr id="13" name="Picture 12" descr="Sky-and-weave.gif"/>
          <p:cNvPicPr>
            <a:picLocks noChangeAspect="1"/>
          </p:cNvPicPr>
          <p:nvPr/>
        </p:nvPicPr>
        <p:blipFill>
          <a:blip r:embed="rId4" cstate="print"/>
          <a:stretch>
            <a:fillRect/>
          </a:stretch>
        </p:blipFill>
        <p:spPr>
          <a:xfrm>
            <a:off x="1752600" y="1398204"/>
            <a:ext cx="5795188" cy="3859596"/>
          </a:xfrm>
          <a:prstGeom prst="rect">
            <a:avLst/>
          </a:prstGeom>
        </p:spPr>
      </p:pic>
      <p:grpSp>
        <p:nvGrpSpPr>
          <p:cNvPr id="106" name="Group 105"/>
          <p:cNvGrpSpPr/>
          <p:nvPr/>
        </p:nvGrpSpPr>
        <p:grpSpPr>
          <a:xfrm>
            <a:off x="685800" y="457200"/>
            <a:ext cx="7679172" cy="3005574"/>
            <a:chOff x="685800" y="2015362"/>
            <a:chExt cx="7679172" cy="3005574"/>
          </a:xfrm>
        </p:grpSpPr>
        <p:grpSp>
          <p:nvGrpSpPr>
            <p:cNvPr id="44" name="Group 43"/>
            <p:cNvGrpSpPr/>
            <p:nvPr/>
          </p:nvGrpSpPr>
          <p:grpSpPr>
            <a:xfrm>
              <a:off x="685800" y="4495800"/>
              <a:ext cx="7679172" cy="525136"/>
              <a:chOff x="685800" y="4495800"/>
              <a:chExt cx="7679172" cy="525136"/>
            </a:xfrm>
          </p:grpSpPr>
          <p:grpSp>
            <p:nvGrpSpPr>
              <p:cNvPr id="36" name="Group 35"/>
              <p:cNvGrpSpPr/>
              <p:nvPr/>
            </p:nvGrpSpPr>
            <p:grpSpPr>
              <a:xfrm>
                <a:off x="685800" y="4495800"/>
                <a:ext cx="3792972" cy="525136"/>
                <a:chOff x="685800" y="4495800"/>
                <a:chExt cx="3792972" cy="525136"/>
              </a:xfrm>
            </p:grpSpPr>
            <p:pic>
              <p:nvPicPr>
                <p:cNvPr id="30" name="Picture 29" descr="nn.png"/>
                <p:cNvPicPr>
                  <a:picLocks noChangeAspect="1"/>
                </p:cNvPicPr>
                <p:nvPr/>
              </p:nvPicPr>
              <p:blipFill>
                <a:blip r:embed="rId5" cstate="print"/>
                <a:stretch>
                  <a:fillRect/>
                </a:stretch>
              </p:blipFill>
              <p:spPr>
                <a:xfrm>
                  <a:off x="685800" y="4495800"/>
                  <a:ext cx="554472" cy="525136"/>
                </a:xfrm>
                <a:prstGeom prst="rect">
                  <a:avLst/>
                </a:prstGeom>
              </p:spPr>
            </p:pic>
            <p:pic>
              <p:nvPicPr>
                <p:cNvPr id="31" name="Picture 30" descr="nn.png"/>
                <p:cNvPicPr>
                  <a:picLocks noChangeAspect="1"/>
                </p:cNvPicPr>
                <p:nvPr/>
              </p:nvPicPr>
              <p:blipFill>
                <a:blip r:embed="rId5" cstate="print"/>
                <a:stretch>
                  <a:fillRect/>
                </a:stretch>
              </p:blipFill>
              <p:spPr>
                <a:xfrm>
                  <a:off x="1333500" y="4495800"/>
                  <a:ext cx="554472" cy="525136"/>
                </a:xfrm>
                <a:prstGeom prst="rect">
                  <a:avLst/>
                </a:prstGeom>
              </p:spPr>
            </p:pic>
            <p:pic>
              <p:nvPicPr>
                <p:cNvPr id="32" name="Picture 31" descr="nn.png"/>
                <p:cNvPicPr>
                  <a:picLocks noChangeAspect="1"/>
                </p:cNvPicPr>
                <p:nvPr/>
              </p:nvPicPr>
              <p:blipFill>
                <a:blip r:embed="rId5" cstate="print"/>
                <a:stretch>
                  <a:fillRect/>
                </a:stretch>
              </p:blipFill>
              <p:spPr>
                <a:xfrm>
                  <a:off x="1981200" y="4495800"/>
                  <a:ext cx="554472" cy="525136"/>
                </a:xfrm>
                <a:prstGeom prst="rect">
                  <a:avLst/>
                </a:prstGeom>
              </p:spPr>
            </p:pic>
            <p:pic>
              <p:nvPicPr>
                <p:cNvPr id="33" name="Picture 32" descr="nn.png"/>
                <p:cNvPicPr>
                  <a:picLocks noChangeAspect="1"/>
                </p:cNvPicPr>
                <p:nvPr/>
              </p:nvPicPr>
              <p:blipFill>
                <a:blip r:embed="rId5" cstate="print"/>
                <a:stretch>
                  <a:fillRect/>
                </a:stretch>
              </p:blipFill>
              <p:spPr>
                <a:xfrm>
                  <a:off x="2628900" y="4495800"/>
                  <a:ext cx="554472" cy="525136"/>
                </a:xfrm>
                <a:prstGeom prst="rect">
                  <a:avLst/>
                </a:prstGeom>
              </p:spPr>
            </p:pic>
            <p:pic>
              <p:nvPicPr>
                <p:cNvPr id="34" name="Picture 33" descr="nn.png"/>
                <p:cNvPicPr>
                  <a:picLocks noChangeAspect="1"/>
                </p:cNvPicPr>
                <p:nvPr/>
              </p:nvPicPr>
              <p:blipFill>
                <a:blip r:embed="rId5" cstate="print"/>
                <a:stretch>
                  <a:fillRect/>
                </a:stretch>
              </p:blipFill>
              <p:spPr>
                <a:xfrm>
                  <a:off x="3276600" y="4495800"/>
                  <a:ext cx="554472" cy="525136"/>
                </a:xfrm>
                <a:prstGeom prst="rect">
                  <a:avLst/>
                </a:prstGeom>
              </p:spPr>
            </p:pic>
            <p:pic>
              <p:nvPicPr>
                <p:cNvPr id="35" name="Picture 34" descr="nn.png"/>
                <p:cNvPicPr>
                  <a:picLocks noChangeAspect="1"/>
                </p:cNvPicPr>
                <p:nvPr/>
              </p:nvPicPr>
              <p:blipFill>
                <a:blip r:embed="rId5" cstate="print"/>
                <a:stretch>
                  <a:fillRect/>
                </a:stretch>
              </p:blipFill>
              <p:spPr>
                <a:xfrm>
                  <a:off x="3924300" y="4495800"/>
                  <a:ext cx="554472" cy="525136"/>
                </a:xfrm>
                <a:prstGeom prst="rect">
                  <a:avLst/>
                </a:prstGeom>
              </p:spPr>
            </p:pic>
          </p:grpSp>
          <p:grpSp>
            <p:nvGrpSpPr>
              <p:cNvPr id="37" name="Group 36"/>
              <p:cNvGrpSpPr/>
              <p:nvPr/>
            </p:nvGrpSpPr>
            <p:grpSpPr>
              <a:xfrm>
                <a:off x="4572000" y="4495800"/>
                <a:ext cx="3792972" cy="525136"/>
                <a:chOff x="685800" y="4495800"/>
                <a:chExt cx="3792972" cy="525136"/>
              </a:xfrm>
            </p:grpSpPr>
            <p:pic>
              <p:nvPicPr>
                <p:cNvPr id="38" name="Picture 37" descr="nn.png"/>
                <p:cNvPicPr>
                  <a:picLocks noChangeAspect="1"/>
                </p:cNvPicPr>
                <p:nvPr/>
              </p:nvPicPr>
              <p:blipFill>
                <a:blip r:embed="rId5" cstate="print"/>
                <a:stretch>
                  <a:fillRect/>
                </a:stretch>
              </p:blipFill>
              <p:spPr>
                <a:xfrm>
                  <a:off x="685800" y="4495800"/>
                  <a:ext cx="554472" cy="525136"/>
                </a:xfrm>
                <a:prstGeom prst="rect">
                  <a:avLst/>
                </a:prstGeom>
              </p:spPr>
            </p:pic>
            <p:pic>
              <p:nvPicPr>
                <p:cNvPr id="39" name="Picture 38" descr="nn.png"/>
                <p:cNvPicPr>
                  <a:picLocks noChangeAspect="1"/>
                </p:cNvPicPr>
                <p:nvPr/>
              </p:nvPicPr>
              <p:blipFill>
                <a:blip r:embed="rId5" cstate="print"/>
                <a:stretch>
                  <a:fillRect/>
                </a:stretch>
              </p:blipFill>
              <p:spPr>
                <a:xfrm>
                  <a:off x="1333500" y="4495800"/>
                  <a:ext cx="554472" cy="525136"/>
                </a:xfrm>
                <a:prstGeom prst="rect">
                  <a:avLst/>
                </a:prstGeom>
              </p:spPr>
            </p:pic>
            <p:pic>
              <p:nvPicPr>
                <p:cNvPr id="40" name="Picture 39" descr="nn.png"/>
                <p:cNvPicPr>
                  <a:picLocks noChangeAspect="1"/>
                </p:cNvPicPr>
                <p:nvPr/>
              </p:nvPicPr>
              <p:blipFill>
                <a:blip r:embed="rId5" cstate="print"/>
                <a:stretch>
                  <a:fillRect/>
                </a:stretch>
              </p:blipFill>
              <p:spPr>
                <a:xfrm>
                  <a:off x="1981200" y="4495800"/>
                  <a:ext cx="554472" cy="525136"/>
                </a:xfrm>
                <a:prstGeom prst="rect">
                  <a:avLst/>
                </a:prstGeom>
              </p:spPr>
            </p:pic>
            <p:pic>
              <p:nvPicPr>
                <p:cNvPr id="41" name="Picture 40" descr="nn.png"/>
                <p:cNvPicPr>
                  <a:picLocks noChangeAspect="1"/>
                </p:cNvPicPr>
                <p:nvPr/>
              </p:nvPicPr>
              <p:blipFill>
                <a:blip r:embed="rId5" cstate="print"/>
                <a:stretch>
                  <a:fillRect/>
                </a:stretch>
              </p:blipFill>
              <p:spPr>
                <a:xfrm>
                  <a:off x="2628900" y="4495800"/>
                  <a:ext cx="554472" cy="525136"/>
                </a:xfrm>
                <a:prstGeom prst="rect">
                  <a:avLst/>
                </a:prstGeom>
              </p:spPr>
            </p:pic>
            <p:pic>
              <p:nvPicPr>
                <p:cNvPr id="42" name="Picture 41" descr="nn.png"/>
                <p:cNvPicPr>
                  <a:picLocks noChangeAspect="1"/>
                </p:cNvPicPr>
                <p:nvPr/>
              </p:nvPicPr>
              <p:blipFill>
                <a:blip r:embed="rId5" cstate="print"/>
                <a:stretch>
                  <a:fillRect/>
                </a:stretch>
              </p:blipFill>
              <p:spPr>
                <a:xfrm>
                  <a:off x="3276600" y="4495800"/>
                  <a:ext cx="554472" cy="525136"/>
                </a:xfrm>
                <a:prstGeom prst="rect">
                  <a:avLst/>
                </a:prstGeom>
              </p:spPr>
            </p:pic>
            <p:pic>
              <p:nvPicPr>
                <p:cNvPr id="43" name="Picture 42" descr="nn.png"/>
                <p:cNvPicPr>
                  <a:picLocks noChangeAspect="1"/>
                </p:cNvPicPr>
                <p:nvPr/>
              </p:nvPicPr>
              <p:blipFill>
                <a:blip r:embed="rId5" cstate="print"/>
                <a:stretch>
                  <a:fillRect/>
                </a:stretch>
              </p:blipFill>
              <p:spPr>
                <a:xfrm>
                  <a:off x="3924300" y="4495800"/>
                  <a:ext cx="554472" cy="525136"/>
                </a:xfrm>
                <a:prstGeom prst="rect">
                  <a:avLst/>
                </a:prstGeom>
              </p:spPr>
            </p:pic>
          </p:grpSp>
        </p:grpSp>
        <p:grpSp>
          <p:nvGrpSpPr>
            <p:cNvPr id="45" name="Group 44"/>
            <p:cNvGrpSpPr/>
            <p:nvPr/>
          </p:nvGrpSpPr>
          <p:grpSpPr>
            <a:xfrm>
              <a:off x="685800" y="3875690"/>
              <a:ext cx="7679172" cy="525136"/>
              <a:chOff x="685800" y="4495800"/>
              <a:chExt cx="7679172" cy="525136"/>
            </a:xfrm>
          </p:grpSpPr>
          <p:grpSp>
            <p:nvGrpSpPr>
              <p:cNvPr id="46" name="Group 45"/>
              <p:cNvGrpSpPr/>
              <p:nvPr/>
            </p:nvGrpSpPr>
            <p:grpSpPr>
              <a:xfrm>
                <a:off x="685800" y="4495800"/>
                <a:ext cx="3792972" cy="525136"/>
                <a:chOff x="685800" y="4495800"/>
                <a:chExt cx="3792972" cy="525136"/>
              </a:xfrm>
            </p:grpSpPr>
            <p:pic>
              <p:nvPicPr>
                <p:cNvPr id="54" name="Picture 53" descr="nn.png"/>
                <p:cNvPicPr>
                  <a:picLocks noChangeAspect="1"/>
                </p:cNvPicPr>
                <p:nvPr/>
              </p:nvPicPr>
              <p:blipFill>
                <a:blip r:embed="rId5" cstate="print"/>
                <a:stretch>
                  <a:fillRect/>
                </a:stretch>
              </p:blipFill>
              <p:spPr>
                <a:xfrm>
                  <a:off x="685800" y="4495800"/>
                  <a:ext cx="554472" cy="525136"/>
                </a:xfrm>
                <a:prstGeom prst="rect">
                  <a:avLst/>
                </a:prstGeom>
              </p:spPr>
            </p:pic>
            <p:pic>
              <p:nvPicPr>
                <p:cNvPr id="55" name="Picture 54" descr="nn.png"/>
                <p:cNvPicPr>
                  <a:picLocks noChangeAspect="1"/>
                </p:cNvPicPr>
                <p:nvPr/>
              </p:nvPicPr>
              <p:blipFill>
                <a:blip r:embed="rId5" cstate="print"/>
                <a:stretch>
                  <a:fillRect/>
                </a:stretch>
              </p:blipFill>
              <p:spPr>
                <a:xfrm>
                  <a:off x="1333500" y="4495800"/>
                  <a:ext cx="554472" cy="525136"/>
                </a:xfrm>
                <a:prstGeom prst="rect">
                  <a:avLst/>
                </a:prstGeom>
              </p:spPr>
            </p:pic>
            <p:pic>
              <p:nvPicPr>
                <p:cNvPr id="56" name="Picture 55" descr="nn.png"/>
                <p:cNvPicPr>
                  <a:picLocks noChangeAspect="1"/>
                </p:cNvPicPr>
                <p:nvPr/>
              </p:nvPicPr>
              <p:blipFill>
                <a:blip r:embed="rId5" cstate="print"/>
                <a:stretch>
                  <a:fillRect/>
                </a:stretch>
              </p:blipFill>
              <p:spPr>
                <a:xfrm>
                  <a:off x="1981200" y="4495800"/>
                  <a:ext cx="554472" cy="525136"/>
                </a:xfrm>
                <a:prstGeom prst="rect">
                  <a:avLst/>
                </a:prstGeom>
              </p:spPr>
            </p:pic>
            <p:pic>
              <p:nvPicPr>
                <p:cNvPr id="57" name="Picture 56" descr="nn.png"/>
                <p:cNvPicPr>
                  <a:picLocks noChangeAspect="1"/>
                </p:cNvPicPr>
                <p:nvPr/>
              </p:nvPicPr>
              <p:blipFill>
                <a:blip r:embed="rId5" cstate="print"/>
                <a:stretch>
                  <a:fillRect/>
                </a:stretch>
              </p:blipFill>
              <p:spPr>
                <a:xfrm>
                  <a:off x="2628900" y="4495800"/>
                  <a:ext cx="554472" cy="525136"/>
                </a:xfrm>
                <a:prstGeom prst="rect">
                  <a:avLst/>
                </a:prstGeom>
              </p:spPr>
            </p:pic>
            <p:pic>
              <p:nvPicPr>
                <p:cNvPr id="58" name="Picture 57" descr="nn.png"/>
                <p:cNvPicPr>
                  <a:picLocks noChangeAspect="1"/>
                </p:cNvPicPr>
                <p:nvPr/>
              </p:nvPicPr>
              <p:blipFill>
                <a:blip r:embed="rId5" cstate="print"/>
                <a:stretch>
                  <a:fillRect/>
                </a:stretch>
              </p:blipFill>
              <p:spPr>
                <a:xfrm>
                  <a:off x="3276600" y="4495800"/>
                  <a:ext cx="554472" cy="525136"/>
                </a:xfrm>
                <a:prstGeom prst="rect">
                  <a:avLst/>
                </a:prstGeom>
              </p:spPr>
            </p:pic>
            <p:pic>
              <p:nvPicPr>
                <p:cNvPr id="59" name="Picture 58" descr="nn.png"/>
                <p:cNvPicPr>
                  <a:picLocks noChangeAspect="1"/>
                </p:cNvPicPr>
                <p:nvPr/>
              </p:nvPicPr>
              <p:blipFill>
                <a:blip r:embed="rId5" cstate="print"/>
                <a:stretch>
                  <a:fillRect/>
                </a:stretch>
              </p:blipFill>
              <p:spPr>
                <a:xfrm>
                  <a:off x="3924300" y="4495800"/>
                  <a:ext cx="554472" cy="525136"/>
                </a:xfrm>
                <a:prstGeom prst="rect">
                  <a:avLst/>
                </a:prstGeom>
              </p:spPr>
            </p:pic>
          </p:grpSp>
          <p:grpSp>
            <p:nvGrpSpPr>
              <p:cNvPr id="47" name="Group 46"/>
              <p:cNvGrpSpPr/>
              <p:nvPr/>
            </p:nvGrpSpPr>
            <p:grpSpPr>
              <a:xfrm>
                <a:off x="4572000" y="4495800"/>
                <a:ext cx="3792972" cy="525136"/>
                <a:chOff x="685800" y="4495800"/>
                <a:chExt cx="3792972" cy="525136"/>
              </a:xfrm>
            </p:grpSpPr>
            <p:pic>
              <p:nvPicPr>
                <p:cNvPr id="48" name="Picture 47" descr="nn.png"/>
                <p:cNvPicPr>
                  <a:picLocks noChangeAspect="1"/>
                </p:cNvPicPr>
                <p:nvPr/>
              </p:nvPicPr>
              <p:blipFill>
                <a:blip r:embed="rId5" cstate="print"/>
                <a:stretch>
                  <a:fillRect/>
                </a:stretch>
              </p:blipFill>
              <p:spPr>
                <a:xfrm>
                  <a:off x="685800" y="4495800"/>
                  <a:ext cx="554472" cy="525136"/>
                </a:xfrm>
                <a:prstGeom prst="rect">
                  <a:avLst/>
                </a:prstGeom>
              </p:spPr>
            </p:pic>
            <p:pic>
              <p:nvPicPr>
                <p:cNvPr id="49" name="Picture 48" descr="nn.png"/>
                <p:cNvPicPr>
                  <a:picLocks noChangeAspect="1"/>
                </p:cNvPicPr>
                <p:nvPr/>
              </p:nvPicPr>
              <p:blipFill>
                <a:blip r:embed="rId5" cstate="print"/>
                <a:stretch>
                  <a:fillRect/>
                </a:stretch>
              </p:blipFill>
              <p:spPr>
                <a:xfrm>
                  <a:off x="1333500" y="4495800"/>
                  <a:ext cx="554472" cy="525136"/>
                </a:xfrm>
                <a:prstGeom prst="rect">
                  <a:avLst/>
                </a:prstGeom>
              </p:spPr>
            </p:pic>
            <p:pic>
              <p:nvPicPr>
                <p:cNvPr id="50" name="Picture 49" descr="nn.png"/>
                <p:cNvPicPr>
                  <a:picLocks noChangeAspect="1"/>
                </p:cNvPicPr>
                <p:nvPr/>
              </p:nvPicPr>
              <p:blipFill>
                <a:blip r:embed="rId5" cstate="print"/>
                <a:stretch>
                  <a:fillRect/>
                </a:stretch>
              </p:blipFill>
              <p:spPr>
                <a:xfrm>
                  <a:off x="1981200" y="4495800"/>
                  <a:ext cx="554472" cy="525136"/>
                </a:xfrm>
                <a:prstGeom prst="rect">
                  <a:avLst/>
                </a:prstGeom>
              </p:spPr>
            </p:pic>
            <p:pic>
              <p:nvPicPr>
                <p:cNvPr id="51" name="Picture 50" descr="nn.png"/>
                <p:cNvPicPr>
                  <a:picLocks noChangeAspect="1"/>
                </p:cNvPicPr>
                <p:nvPr/>
              </p:nvPicPr>
              <p:blipFill>
                <a:blip r:embed="rId5" cstate="print"/>
                <a:stretch>
                  <a:fillRect/>
                </a:stretch>
              </p:blipFill>
              <p:spPr>
                <a:xfrm>
                  <a:off x="2628900" y="4495800"/>
                  <a:ext cx="554472" cy="525136"/>
                </a:xfrm>
                <a:prstGeom prst="rect">
                  <a:avLst/>
                </a:prstGeom>
              </p:spPr>
            </p:pic>
            <p:pic>
              <p:nvPicPr>
                <p:cNvPr id="52" name="Picture 51" descr="nn.png"/>
                <p:cNvPicPr>
                  <a:picLocks noChangeAspect="1"/>
                </p:cNvPicPr>
                <p:nvPr/>
              </p:nvPicPr>
              <p:blipFill>
                <a:blip r:embed="rId5" cstate="print"/>
                <a:stretch>
                  <a:fillRect/>
                </a:stretch>
              </p:blipFill>
              <p:spPr>
                <a:xfrm>
                  <a:off x="3276600" y="4495800"/>
                  <a:ext cx="554472" cy="525136"/>
                </a:xfrm>
                <a:prstGeom prst="rect">
                  <a:avLst/>
                </a:prstGeom>
              </p:spPr>
            </p:pic>
            <p:pic>
              <p:nvPicPr>
                <p:cNvPr id="53" name="Picture 52" descr="nn.png"/>
                <p:cNvPicPr>
                  <a:picLocks noChangeAspect="1"/>
                </p:cNvPicPr>
                <p:nvPr/>
              </p:nvPicPr>
              <p:blipFill>
                <a:blip r:embed="rId5" cstate="print"/>
                <a:stretch>
                  <a:fillRect/>
                </a:stretch>
              </p:blipFill>
              <p:spPr>
                <a:xfrm>
                  <a:off x="3924300" y="4495800"/>
                  <a:ext cx="554472" cy="525136"/>
                </a:xfrm>
                <a:prstGeom prst="rect">
                  <a:avLst/>
                </a:prstGeom>
              </p:spPr>
            </p:pic>
          </p:grpSp>
        </p:grpSp>
        <p:grpSp>
          <p:nvGrpSpPr>
            <p:cNvPr id="60" name="Group 59"/>
            <p:cNvGrpSpPr/>
            <p:nvPr/>
          </p:nvGrpSpPr>
          <p:grpSpPr>
            <a:xfrm>
              <a:off x="685800" y="3255581"/>
              <a:ext cx="7679172" cy="525136"/>
              <a:chOff x="685800" y="4495800"/>
              <a:chExt cx="7679172" cy="525136"/>
            </a:xfrm>
          </p:grpSpPr>
          <p:grpSp>
            <p:nvGrpSpPr>
              <p:cNvPr id="61" name="Group 60"/>
              <p:cNvGrpSpPr/>
              <p:nvPr/>
            </p:nvGrpSpPr>
            <p:grpSpPr>
              <a:xfrm>
                <a:off x="685800" y="4495800"/>
                <a:ext cx="3792972" cy="525136"/>
                <a:chOff x="685800" y="4495800"/>
                <a:chExt cx="3792972" cy="525136"/>
              </a:xfrm>
            </p:grpSpPr>
            <p:pic>
              <p:nvPicPr>
                <p:cNvPr id="69" name="Picture 68" descr="nn.png"/>
                <p:cNvPicPr>
                  <a:picLocks noChangeAspect="1"/>
                </p:cNvPicPr>
                <p:nvPr/>
              </p:nvPicPr>
              <p:blipFill>
                <a:blip r:embed="rId5" cstate="print"/>
                <a:stretch>
                  <a:fillRect/>
                </a:stretch>
              </p:blipFill>
              <p:spPr>
                <a:xfrm>
                  <a:off x="685800" y="4495800"/>
                  <a:ext cx="554472" cy="525136"/>
                </a:xfrm>
                <a:prstGeom prst="rect">
                  <a:avLst/>
                </a:prstGeom>
              </p:spPr>
            </p:pic>
            <p:pic>
              <p:nvPicPr>
                <p:cNvPr id="70" name="Picture 69" descr="nn.png"/>
                <p:cNvPicPr>
                  <a:picLocks noChangeAspect="1"/>
                </p:cNvPicPr>
                <p:nvPr/>
              </p:nvPicPr>
              <p:blipFill>
                <a:blip r:embed="rId5" cstate="print"/>
                <a:stretch>
                  <a:fillRect/>
                </a:stretch>
              </p:blipFill>
              <p:spPr>
                <a:xfrm>
                  <a:off x="1333500" y="4495800"/>
                  <a:ext cx="554472" cy="525136"/>
                </a:xfrm>
                <a:prstGeom prst="rect">
                  <a:avLst/>
                </a:prstGeom>
              </p:spPr>
            </p:pic>
            <p:pic>
              <p:nvPicPr>
                <p:cNvPr id="71" name="Picture 70" descr="nn.png"/>
                <p:cNvPicPr>
                  <a:picLocks noChangeAspect="1"/>
                </p:cNvPicPr>
                <p:nvPr/>
              </p:nvPicPr>
              <p:blipFill>
                <a:blip r:embed="rId5" cstate="print"/>
                <a:stretch>
                  <a:fillRect/>
                </a:stretch>
              </p:blipFill>
              <p:spPr>
                <a:xfrm>
                  <a:off x="1981200" y="4495800"/>
                  <a:ext cx="554472" cy="525136"/>
                </a:xfrm>
                <a:prstGeom prst="rect">
                  <a:avLst/>
                </a:prstGeom>
              </p:spPr>
            </p:pic>
            <p:pic>
              <p:nvPicPr>
                <p:cNvPr id="72" name="Picture 71" descr="nn.png"/>
                <p:cNvPicPr>
                  <a:picLocks noChangeAspect="1"/>
                </p:cNvPicPr>
                <p:nvPr/>
              </p:nvPicPr>
              <p:blipFill>
                <a:blip r:embed="rId5" cstate="print"/>
                <a:stretch>
                  <a:fillRect/>
                </a:stretch>
              </p:blipFill>
              <p:spPr>
                <a:xfrm>
                  <a:off x="2628900" y="4495800"/>
                  <a:ext cx="554472" cy="525136"/>
                </a:xfrm>
                <a:prstGeom prst="rect">
                  <a:avLst/>
                </a:prstGeom>
              </p:spPr>
            </p:pic>
            <p:pic>
              <p:nvPicPr>
                <p:cNvPr id="73" name="Picture 72" descr="nn.png"/>
                <p:cNvPicPr>
                  <a:picLocks noChangeAspect="1"/>
                </p:cNvPicPr>
                <p:nvPr/>
              </p:nvPicPr>
              <p:blipFill>
                <a:blip r:embed="rId5" cstate="print"/>
                <a:stretch>
                  <a:fillRect/>
                </a:stretch>
              </p:blipFill>
              <p:spPr>
                <a:xfrm>
                  <a:off x="3276600" y="4495800"/>
                  <a:ext cx="554472" cy="525136"/>
                </a:xfrm>
                <a:prstGeom prst="rect">
                  <a:avLst/>
                </a:prstGeom>
              </p:spPr>
            </p:pic>
            <p:pic>
              <p:nvPicPr>
                <p:cNvPr id="74" name="Picture 73" descr="nn.png"/>
                <p:cNvPicPr>
                  <a:picLocks noChangeAspect="1"/>
                </p:cNvPicPr>
                <p:nvPr/>
              </p:nvPicPr>
              <p:blipFill>
                <a:blip r:embed="rId5" cstate="print"/>
                <a:stretch>
                  <a:fillRect/>
                </a:stretch>
              </p:blipFill>
              <p:spPr>
                <a:xfrm>
                  <a:off x="3924300" y="4495800"/>
                  <a:ext cx="554472" cy="525136"/>
                </a:xfrm>
                <a:prstGeom prst="rect">
                  <a:avLst/>
                </a:prstGeom>
              </p:spPr>
            </p:pic>
          </p:grpSp>
          <p:grpSp>
            <p:nvGrpSpPr>
              <p:cNvPr id="62" name="Group 61"/>
              <p:cNvGrpSpPr/>
              <p:nvPr/>
            </p:nvGrpSpPr>
            <p:grpSpPr>
              <a:xfrm>
                <a:off x="4572000" y="4495800"/>
                <a:ext cx="3792972" cy="525136"/>
                <a:chOff x="685800" y="4495800"/>
                <a:chExt cx="3792972" cy="525136"/>
              </a:xfrm>
            </p:grpSpPr>
            <p:pic>
              <p:nvPicPr>
                <p:cNvPr id="63" name="Picture 62" descr="nn.png"/>
                <p:cNvPicPr>
                  <a:picLocks noChangeAspect="1"/>
                </p:cNvPicPr>
                <p:nvPr/>
              </p:nvPicPr>
              <p:blipFill>
                <a:blip r:embed="rId5" cstate="print"/>
                <a:stretch>
                  <a:fillRect/>
                </a:stretch>
              </p:blipFill>
              <p:spPr>
                <a:xfrm>
                  <a:off x="685800" y="4495800"/>
                  <a:ext cx="554472" cy="525136"/>
                </a:xfrm>
                <a:prstGeom prst="rect">
                  <a:avLst/>
                </a:prstGeom>
              </p:spPr>
            </p:pic>
            <p:pic>
              <p:nvPicPr>
                <p:cNvPr id="64" name="Picture 63" descr="nn.png"/>
                <p:cNvPicPr>
                  <a:picLocks noChangeAspect="1"/>
                </p:cNvPicPr>
                <p:nvPr/>
              </p:nvPicPr>
              <p:blipFill>
                <a:blip r:embed="rId5" cstate="print"/>
                <a:stretch>
                  <a:fillRect/>
                </a:stretch>
              </p:blipFill>
              <p:spPr>
                <a:xfrm>
                  <a:off x="1333500" y="4495800"/>
                  <a:ext cx="554472" cy="525136"/>
                </a:xfrm>
                <a:prstGeom prst="rect">
                  <a:avLst/>
                </a:prstGeom>
              </p:spPr>
            </p:pic>
            <p:pic>
              <p:nvPicPr>
                <p:cNvPr id="65" name="Picture 64" descr="nn.png"/>
                <p:cNvPicPr>
                  <a:picLocks noChangeAspect="1"/>
                </p:cNvPicPr>
                <p:nvPr/>
              </p:nvPicPr>
              <p:blipFill>
                <a:blip r:embed="rId5" cstate="print"/>
                <a:stretch>
                  <a:fillRect/>
                </a:stretch>
              </p:blipFill>
              <p:spPr>
                <a:xfrm>
                  <a:off x="1981200" y="4495800"/>
                  <a:ext cx="554472" cy="525136"/>
                </a:xfrm>
                <a:prstGeom prst="rect">
                  <a:avLst/>
                </a:prstGeom>
              </p:spPr>
            </p:pic>
            <p:pic>
              <p:nvPicPr>
                <p:cNvPr id="66" name="Picture 65" descr="nn.png"/>
                <p:cNvPicPr>
                  <a:picLocks noChangeAspect="1"/>
                </p:cNvPicPr>
                <p:nvPr/>
              </p:nvPicPr>
              <p:blipFill>
                <a:blip r:embed="rId5" cstate="print"/>
                <a:stretch>
                  <a:fillRect/>
                </a:stretch>
              </p:blipFill>
              <p:spPr>
                <a:xfrm>
                  <a:off x="2628900" y="4495800"/>
                  <a:ext cx="554472" cy="525136"/>
                </a:xfrm>
                <a:prstGeom prst="rect">
                  <a:avLst/>
                </a:prstGeom>
              </p:spPr>
            </p:pic>
            <p:pic>
              <p:nvPicPr>
                <p:cNvPr id="67" name="Picture 66" descr="nn.png"/>
                <p:cNvPicPr>
                  <a:picLocks noChangeAspect="1"/>
                </p:cNvPicPr>
                <p:nvPr/>
              </p:nvPicPr>
              <p:blipFill>
                <a:blip r:embed="rId5" cstate="print"/>
                <a:stretch>
                  <a:fillRect/>
                </a:stretch>
              </p:blipFill>
              <p:spPr>
                <a:xfrm>
                  <a:off x="3276600" y="4495800"/>
                  <a:ext cx="554472" cy="525136"/>
                </a:xfrm>
                <a:prstGeom prst="rect">
                  <a:avLst/>
                </a:prstGeom>
              </p:spPr>
            </p:pic>
            <p:pic>
              <p:nvPicPr>
                <p:cNvPr id="68" name="Picture 67" descr="nn.png"/>
                <p:cNvPicPr>
                  <a:picLocks noChangeAspect="1"/>
                </p:cNvPicPr>
                <p:nvPr/>
              </p:nvPicPr>
              <p:blipFill>
                <a:blip r:embed="rId5" cstate="print"/>
                <a:stretch>
                  <a:fillRect/>
                </a:stretch>
              </p:blipFill>
              <p:spPr>
                <a:xfrm>
                  <a:off x="3924300" y="4495800"/>
                  <a:ext cx="554472" cy="525136"/>
                </a:xfrm>
                <a:prstGeom prst="rect">
                  <a:avLst/>
                </a:prstGeom>
              </p:spPr>
            </p:pic>
          </p:grpSp>
        </p:grpSp>
        <p:grpSp>
          <p:nvGrpSpPr>
            <p:cNvPr id="75" name="Group 74"/>
            <p:cNvGrpSpPr/>
            <p:nvPr/>
          </p:nvGrpSpPr>
          <p:grpSpPr>
            <a:xfrm>
              <a:off x="685800" y="2635471"/>
              <a:ext cx="7679172" cy="525136"/>
              <a:chOff x="609600" y="4495800"/>
              <a:chExt cx="7679172" cy="525136"/>
            </a:xfrm>
          </p:grpSpPr>
          <p:grpSp>
            <p:nvGrpSpPr>
              <p:cNvPr id="76" name="Group 75"/>
              <p:cNvGrpSpPr/>
              <p:nvPr/>
            </p:nvGrpSpPr>
            <p:grpSpPr>
              <a:xfrm>
                <a:off x="609600" y="4495800"/>
                <a:ext cx="3792972" cy="525136"/>
                <a:chOff x="609600" y="4495800"/>
                <a:chExt cx="3792972" cy="525136"/>
              </a:xfrm>
            </p:grpSpPr>
            <p:pic>
              <p:nvPicPr>
                <p:cNvPr id="84" name="Picture 83" descr="nn.png"/>
                <p:cNvPicPr>
                  <a:picLocks noChangeAspect="1"/>
                </p:cNvPicPr>
                <p:nvPr/>
              </p:nvPicPr>
              <p:blipFill>
                <a:blip r:embed="rId5" cstate="print"/>
                <a:stretch>
                  <a:fillRect/>
                </a:stretch>
              </p:blipFill>
              <p:spPr>
                <a:xfrm>
                  <a:off x="609600" y="4495800"/>
                  <a:ext cx="554472" cy="525136"/>
                </a:xfrm>
                <a:prstGeom prst="rect">
                  <a:avLst/>
                </a:prstGeom>
              </p:spPr>
            </p:pic>
            <p:pic>
              <p:nvPicPr>
                <p:cNvPr id="85" name="Picture 84" descr="nn.png"/>
                <p:cNvPicPr>
                  <a:picLocks noChangeAspect="1"/>
                </p:cNvPicPr>
                <p:nvPr/>
              </p:nvPicPr>
              <p:blipFill>
                <a:blip r:embed="rId5" cstate="print"/>
                <a:stretch>
                  <a:fillRect/>
                </a:stretch>
              </p:blipFill>
              <p:spPr>
                <a:xfrm>
                  <a:off x="1257300" y="4495800"/>
                  <a:ext cx="554472" cy="525136"/>
                </a:xfrm>
                <a:prstGeom prst="rect">
                  <a:avLst/>
                </a:prstGeom>
              </p:spPr>
            </p:pic>
            <p:pic>
              <p:nvPicPr>
                <p:cNvPr id="86" name="Picture 85" descr="nn.png"/>
                <p:cNvPicPr>
                  <a:picLocks noChangeAspect="1"/>
                </p:cNvPicPr>
                <p:nvPr/>
              </p:nvPicPr>
              <p:blipFill>
                <a:blip r:embed="rId5" cstate="print"/>
                <a:stretch>
                  <a:fillRect/>
                </a:stretch>
              </p:blipFill>
              <p:spPr>
                <a:xfrm>
                  <a:off x="1905000" y="4495800"/>
                  <a:ext cx="554472" cy="525136"/>
                </a:xfrm>
                <a:prstGeom prst="rect">
                  <a:avLst/>
                </a:prstGeom>
              </p:spPr>
            </p:pic>
            <p:pic>
              <p:nvPicPr>
                <p:cNvPr id="87" name="Picture 86" descr="nn.png"/>
                <p:cNvPicPr>
                  <a:picLocks noChangeAspect="1"/>
                </p:cNvPicPr>
                <p:nvPr/>
              </p:nvPicPr>
              <p:blipFill>
                <a:blip r:embed="rId5" cstate="print"/>
                <a:stretch>
                  <a:fillRect/>
                </a:stretch>
              </p:blipFill>
              <p:spPr>
                <a:xfrm>
                  <a:off x="2552700" y="4495800"/>
                  <a:ext cx="554472" cy="525136"/>
                </a:xfrm>
                <a:prstGeom prst="rect">
                  <a:avLst/>
                </a:prstGeom>
              </p:spPr>
            </p:pic>
            <p:pic>
              <p:nvPicPr>
                <p:cNvPr id="88" name="Picture 87" descr="nn.png"/>
                <p:cNvPicPr>
                  <a:picLocks noChangeAspect="1"/>
                </p:cNvPicPr>
                <p:nvPr/>
              </p:nvPicPr>
              <p:blipFill>
                <a:blip r:embed="rId5" cstate="print"/>
                <a:stretch>
                  <a:fillRect/>
                </a:stretch>
              </p:blipFill>
              <p:spPr>
                <a:xfrm>
                  <a:off x="3200400" y="4495800"/>
                  <a:ext cx="554472" cy="525136"/>
                </a:xfrm>
                <a:prstGeom prst="rect">
                  <a:avLst/>
                </a:prstGeom>
              </p:spPr>
            </p:pic>
            <p:pic>
              <p:nvPicPr>
                <p:cNvPr id="89" name="Picture 88" descr="nn.png"/>
                <p:cNvPicPr>
                  <a:picLocks noChangeAspect="1"/>
                </p:cNvPicPr>
                <p:nvPr/>
              </p:nvPicPr>
              <p:blipFill>
                <a:blip r:embed="rId5" cstate="print"/>
                <a:stretch>
                  <a:fillRect/>
                </a:stretch>
              </p:blipFill>
              <p:spPr>
                <a:xfrm>
                  <a:off x="3848100" y="4495800"/>
                  <a:ext cx="554472" cy="525136"/>
                </a:xfrm>
                <a:prstGeom prst="rect">
                  <a:avLst/>
                </a:prstGeom>
              </p:spPr>
            </p:pic>
          </p:grpSp>
          <p:grpSp>
            <p:nvGrpSpPr>
              <p:cNvPr id="77" name="Group 76"/>
              <p:cNvGrpSpPr/>
              <p:nvPr/>
            </p:nvGrpSpPr>
            <p:grpSpPr>
              <a:xfrm>
                <a:off x="4495800" y="4495800"/>
                <a:ext cx="3792972" cy="525136"/>
                <a:chOff x="609600" y="4495800"/>
                <a:chExt cx="3792972" cy="525136"/>
              </a:xfrm>
            </p:grpSpPr>
            <p:pic>
              <p:nvPicPr>
                <p:cNvPr id="78" name="Picture 77" descr="nn.png"/>
                <p:cNvPicPr>
                  <a:picLocks noChangeAspect="1"/>
                </p:cNvPicPr>
                <p:nvPr/>
              </p:nvPicPr>
              <p:blipFill>
                <a:blip r:embed="rId5" cstate="print"/>
                <a:stretch>
                  <a:fillRect/>
                </a:stretch>
              </p:blipFill>
              <p:spPr>
                <a:xfrm>
                  <a:off x="609600" y="4495800"/>
                  <a:ext cx="554472" cy="525136"/>
                </a:xfrm>
                <a:prstGeom prst="rect">
                  <a:avLst/>
                </a:prstGeom>
              </p:spPr>
            </p:pic>
            <p:pic>
              <p:nvPicPr>
                <p:cNvPr id="79" name="Picture 78" descr="nn.png"/>
                <p:cNvPicPr>
                  <a:picLocks noChangeAspect="1"/>
                </p:cNvPicPr>
                <p:nvPr/>
              </p:nvPicPr>
              <p:blipFill>
                <a:blip r:embed="rId5" cstate="print"/>
                <a:stretch>
                  <a:fillRect/>
                </a:stretch>
              </p:blipFill>
              <p:spPr>
                <a:xfrm>
                  <a:off x="1257300" y="4495800"/>
                  <a:ext cx="554472" cy="525136"/>
                </a:xfrm>
                <a:prstGeom prst="rect">
                  <a:avLst/>
                </a:prstGeom>
              </p:spPr>
            </p:pic>
            <p:pic>
              <p:nvPicPr>
                <p:cNvPr id="80" name="Picture 79" descr="nn.png"/>
                <p:cNvPicPr>
                  <a:picLocks noChangeAspect="1"/>
                </p:cNvPicPr>
                <p:nvPr/>
              </p:nvPicPr>
              <p:blipFill>
                <a:blip r:embed="rId5" cstate="print"/>
                <a:stretch>
                  <a:fillRect/>
                </a:stretch>
              </p:blipFill>
              <p:spPr>
                <a:xfrm>
                  <a:off x="1905000" y="4495800"/>
                  <a:ext cx="554472" cy="525136"/>
                </a:xfrm>
                <a:prstGeom prst="rect">
                  <a:avLst/>
                </a:prstGeom>
              </p:spPr>
            </p:pic>
            <p:pic>
              <p:nvPicPr>
                <p:cNvPr id="81" name="Picture 80" descr="nn.png"/>
                <p:cNvPicPr>
                  <a:picLocks noChangeAspect="1"/>
                </p:cNvPicPr>
                <p:nvPr/>
              </p:nvPicPr>
              <p:blipFill>
                <a:blip r:embed="rId5" cstate="print"/>
                <a:stretch>
                  <a:fillRect/>
                </a:stretch>
              </p:blipFill>
              <p:spPr>
                <a:xfrm>
                  <a:off x="2552700" y="4495800"/>
                  <a:ext cx="554472" cy="525136"/>
                </a:xfrm>
                <a:prstGeom prst="rect">
                  <a:avLst/>
                </a:prstGeom>
              </p:spPr>
            </p:pic>
            <p:pic>
              <p:nvPicPr>
                <p:cNvPr id="82" name="Picture 81" descr="nn.png"/>
                <p:cNvPicPr>
                  <a:picLocks noChangeAspect="1"/>
                </p:cNvPicPr>
                <p:nvPr/>
              </p:nvPicPr>
              <p:blipFill>
                <a:blip r:embed="rId5" cstate="print"/>
                <a:stretch>
                  <a:fillRect/>
                </a:stretch>
              </p:blipFill>
              <p:spPr>
                <a:xfrm>
                  <a:off x="3200400" y="4495800"/>
                  <a:ext cx="554472" cy="525136"/>
                </a:xfrm>
                <a:prstGeom prst="rect">
                  <a:avLst/>
                </a:prstGeom>
              </p:spPr>
            </p:pic>
            <p:pic>
              <p:nvPicPr>
                <p:cNvPr id="83" name="Picture 82" descr="nn.png"/>
                <p:cNvPicPr>
                  <a:picLocks noChangeAspect="1"/>
                </p:cNvPicPr>
                <p:nvPr/>
              </p:nvPicPr>
              <p:blipFill>
                <a:blip r:embed="rId5" cstate="print"/>
                <a:stretch>
                  <a:fillRect/>
                </a:stretch>
              </p:blipFill>
              <p:spPr>
                <a:xfrm>
                  <a:off x="3848100" y="4495800"/>
                  <a:ext cx="554472" cy="525136"/>
                </a:xfrm>
                <a:prstGeom prst="rect">
                  <a:avLst/>
                </a:prstGeom>
              </p:spPr>
            </p:pic>
          </p:grpSp>
        </p:grpSp>
        <p:grpSp>
          <p:nvGrpSpPr>
            <p:cNvPr id="90" name="Group 89"/>
            <p:cNvGrpSpPr/>
            <p:nvPr/>
          </p:nvGrpSpPr>
          <p:grpSpPr>
            <a:xfrm>
              <a:off x="685800" y="2015362"/>
              <a:ext cx="7679172" cy="525136"/>
              <a:chOff x="609600" y="4606162"/>
              <a:chExt cx="7679172" cy="525136"/>
            </a:xfrm>
          </p:grpSpPr>
          <p:grpSp>
            <p:nvGrpSpPr>
              <p:cNvPr id="91" name="Group 90"/>
              <p:cNvGrpSpPr/>
              <p:nvPr/>
            </p:nvGrpSpPr>
            <p:grpSpPr>
              <a:xfrm>
                <a:off x="609600" y="4606162"/>
                <a:ext cx="3792972" cy="525136"/>
                <a:chOff x="609600" y="4606162"/>
                <a:chExt cx="3792972" cy="525136"/>
              </a:xfrm>
            </p:grpSpPr>
            <p:pic>
              <p:nvPicPr>
                <p:cNvPr id="99" name="Picture 98" descr="nn.png"/>
                <p:cNvPicPr>
                  <a:picLocks noChangeAspect="1"/>
                </p:cNvPicPr>
                <p:nvPr/>
              </p:nvPicPr>
              <p:blipFill>
                <a:blip r:embed="rId5" cstate="print"/>
                <a:stretch>
                  <a:fillRect/>
                </a:stretch>
              </p:blipFill>
              <p:spPr>
                <a:xfrm>
                  <a:off x="609600" y="4606162"/>
                  <a:ext cx="554472" cy="525136"/>
                </a:xfrm>
                <a:prstGeom prst="rect">
                  <a:avLst/>
                </a:prstGeom>
              </p:spPr>
            </p:pic>
            <p:pic>
              <p:nvPicPr>
                <p:cNvPr id="100" name="Picture 99" descr="nn.png"/>
                <p:cNvPicPr>
                  <a:picLocks noChangeAspect="1"/>
                </p:cNvPicPr>
                <p:nvPr/>
              </p:nvPicPr>
              <p:blipFill>
                <a:blip r:embed="rId5" cstate="print"/>
                <a:stretch>
                  <a:fillRect/>
                </a:stretch>
              </p:blipFill>
              <p:spPr>
                <a:xfrm>
                  <a:off x="1257300" y="4606162"/>
                  <a:ext cx="554472" cy="525136"/>
                </a:xfrm>
                <a:prstGeom prst="rect">
                  <a:avLst/>
                </a:prstGeom>
              </p:spPr>
            </p:pic>
            <p:pic>
              <p:nvPicPr>
                <p:cNvPr id="101" name="Picture 100" descr="nn.png"/>
                <p:cNvPicPr>
                  <a:picLocks noChangeAspect="1"/>
                </p:cNvPicPr>
                <p:nvPr/>
              </p:nvPicPr>
              <p:blipFill>
                <a:blip r:embed="rId5" cstate="print"/>
                <a:stretch>
                  <a:fillRect/>
                </a:stretch>
              </p:blipFill>
              <p:spPr>
                <a:xfrm>
                  <a:off x="1905000" y="4606162"/>
                  <a:ext cx="554472" cy="525136"/>
                </a:xfrm>
                <a:prstGeom prst="rect">
                  <a:avLst/>
                </a:prstGeom>
              </p:spPr>
            </p:pic>
            <p:pic>
              <p:nvPicPr>
                <p:cNvPr id="102" name="Picture 101" descr="nn.png"/>
                <p:cNvPicPr>
                  <a:picLocks noChangeAspect="1"/>
                </p:cNvPicPr>
                <p:nvPr/>
              </p:nvPicPr>
              <p:blipFill>
                <a:blip r:embed="rId5" cstate="print"/>
                <a:stretch>
                  <a:fillRect/>
                </a:stretch>
              </p:blipFill>
              <p:spPr>
                <a:xfrm>
                  <a:off x="2552700" y="4606162"/>
                  <a:ext cx="554472" cy="525136"/>
                </a:xfrm>
                <a:prstGeom prst="rect">
                  <a:avLst/>
                </a:prstGeom>
              </p:spPr>
            </p:pic>
            <p:pic>
              <p:nvPicPr>
                <p:cNvPr id="103" name="Picture 102" descr="nn.png"/>
                <p:cNvPicPr>
                  <a:picLocks noChangeAspect="1"/>
                </p:cNvPicPr>
                <p:nvPr/>
              </p:nvPicPr>
              <p:blipFill>
                <a:blip r:embed="rId5" cstate="print"/>
                <a:stretch>
                  <a:fillRect/>
                </a:stretch>
              </p:blipFill>
              <p:spPr>
                <a:xfrm>
                  <a:off x="3200400" y="4606162"/>
                  <a:ext cx="554472" cy="525136"/>
                </a:xfrm>
                <a:prstGeom prst="rect">
                  <a:avLst/>
                </a:prstGeom>
              </p:spPr>
            </p:pic>
            <p:pic>
              <p:nvPicPr>
                <p:cNvPr id="104" name="Picture 103" descr="nn.png"/>
                <p:cNvPicPr>
                  <a:picLocks noChangeAspect="1"/>
                </p:cNvPicPr>
                <p:nvPr/>
              </p:nvPicPr>
              <p:blipFill>
                <a:blip r:embed="rId5" cstate="print"/>
                <a:stretch>
                  <a:fillRect/>
                </a:stretch>
              </p:blipFill>
              <p:spPr>
                <a:xfrm>
                  <a:off x="3848100" y="4606162"/>
                  <a:ext cx="554472" cy="525136"/>
                </a:xfrm>
                <a:prstGeom prst="rect">
                  <a:avLst/>
                </a:prstGeom>
              </p:spPr>
            </p:pic>
          </p:grpSp>
          <p:grpSp>
            <p:nvGrpSpPr>
              <p:cNvPr id="92" name="Group 91"/>
              <p:cNvGrpSpPr/>
              <p:nvPr/>
            </p:nvGrpSpPr>
            <p:grpSpPr>
              <a:xfrm>
                <a:off x="4495800" y="4606162"/>
                <a:ext cx="3792972" cy="525136"/>
                <a:chOff x="609600" y="4606162"/>
                <a:chExt cx="3792972" cy="525136"/>
              </a:xfrm>
            </p:grpSpPr>
            <p:pic>
              <p:nvPicPr>
                <p:cNvPr id="93" name="Picture 92" descr="nn.png"/>
                <p:cNvPicPr>
                  <a:picLocks noChangeAspect="1"/>
                </p:cNvPicPr>
                <p:nvPr/>
              </p:nvPicPr>
              <p:blipFill>
                <a:blip r:embed="rId5" cstate="print"/>
                <a:stretch>
                  <a:fillRect/>
                </a:stretch>
              </p:blipFill>
              <p:spPr>
                <a:xfrm>
                  <a:off x="609600" y="4606162"/>
                  <a:ext cx="554472" cy="525136"/>
                </a:xfrm>
                <a:prstGeom prst="rect">
                  <a:avLst/>
                </a:prstGeom>
              </p:spPr>
            </p:pic>
            <p:pic>
              <p:nvPicPr>
                <p:cNvPr id="94" name="Picture 93" descr="nn.png"/>
                <p:cNvPicPr>
                  <a:picLocks noChangeAspect="1"/>
                </p:cNvPicPr>
                <p:nvPr/>
              </p:nvPicPr>
              <p:blipFill>
                <a:blip r:embed="rId5" cstate="print"/>
                <a:stretch>
                  <a:fillRect/>
                </a:stretch>
              </p:blipFill>
              <p:spPr>
                <a:xfrm>
                  <a:off x="1257300" y="4606162"/>
                  <a:ext cx="554472" cy="525136"/>
                </a:xfrm>
                <a:prstGeom prst="rect">
                  <a:avLst/>
                </a:prstGeom>
              </p:spPr>
            </p:pic>
            <p:pic>
              <p:nvPicPr>
                <p:cNvPr id="95" name="Picture 94" descr="nn.png"/>
                <p:cNvPicPr>
                  <a:picLocks noChangeAspect="1"/>
                </p:cNvPicPr>
                <p:nvPr/>
              </p:nvPicPr>
              <p:blipFill>
                <a:blip r:embed="rId5" cstate="print"/>
                <a:stretch>
                  <a:fillRect/>
                </a:stretch>
              </p:blipFill>
              <p:spPr>
                <a:xfrm>
                  <a:off x="1905000" y="4606162"/>
                  <a:ext cx="554472" cy="525136"/>
                </a:xfrm>
                <a:prstGeom prst="rect">
                  <a:avLst/>
                </a:prstGeom>
              </p:spPr>
            </p:pic>
            <p:pic>
              <p:nvPicPr>
                <p:cNvPr id="96" name="Picture 95" descr="nn.png"/>
                <p:cNvPicPr>
                  <a:picLocks noChangeAspect="1"/>
                </p:cNvPicPr>
                <p:nvPr/>
              </p:nvPicPr>
              <p:blipFill>
                <a:blip r:embed="rId5" cstate="print"/>
                <a:stretch>
                  <a:fillRect/>
                </a:stretch>
              </p:blipFill>
              <p:spPr>
                <a:xfrm>
                  <a:off x="2552700" y="4606162"/>
                  <a:ext cx="554472" cy="525136"/>
                </a:xfrm>
                <a:prstGeom prst="rect">
                  <a:avLst/>
                </a:prstGeom>
              </p:spPr>
            </p:pic>
            <p:pic>
              <p:nvPicPr>
                <p:cNvPr id="97" name="Picture 96" descr="nn.png"/>
                <p:cNvPicPr>
                  <a:picLocks noChangeAspect="1"/>
                </p:cNvPicPr>
                <p:nvPr/>
              </p:nvPicPr>
              <p:blipFill>
                <a:blip r:embed="rId5" cstate="print"/>
                <a:stretch>
                  <a:fillRect/>
                </a:stretch>
              </p:blipFill>
              <p:spPr>
                <a:xfrm>
                  <a:off x="3200400" y="4606162"/>
                  <a:ext cx="554472" cy="525136"/>
                </a:xfrm>
                <a:prstGeom prst="rect">
                  <a:avLst/>
                </a:prstGeom>
              </p:spPr>
            </p:pic>
            <p:pic>
              <p:nvPicPr>
                <p:cNvPr id="98" name="Picture 97" descr="nn.png"/>
                <p:cNvPicPr>
                  <a:picLocks noChangeAspect="1"/>
                </p:cNvPicPr>
                <p:nvPr/>
              </p:nvPicPr>
              <p:blipFill>
                <a:blip r:embed="rId5" cstate="print"/>
                <a:stretch>
                  <a:fillRect/>
                </a:stretch>
              </p:blipFill>
              <p:spPr>
                <a:xfrm>
                  <a:off x="3848100" y="4606162"/>
                  <a:ext cx="554472" cy="525136"/>
                </a:xfrm>
                <a:prstGeom prst="rect">
                  <a:avLst/>
                </a:prstGeom>
              </p:spPr>
            </p:pic>
          </p:grpSp>
        </p:grpSp>
      </p:grpSp>
      <p:sp>
        <p:nvSpPr>
          <p:cNvPr id="105" name="TextBox 104"/>
          <p:cNvSpPr txBox="1"/>
          <p:nvPr/>
        </p:nvSpPr>
        <p:spPr>
          <a:xfrm>
            <a:off x="657139" y="3505200"/>
            <a:ext cx="7449475" cy="584775"/>
          </a:xfrm>
          <a:prstGeom prst="rect">
            <a:avLst/>
          </a:prstGeom>
          <a:solidFill>
            <a:schemeClr val="accent6">
              <a:lumMod val="40000"/>
              <a:lumOff val="60000"/>
            </a:schemeClr>
          </a:solidFill>
        </p:spPr>
        <p:txBody>
          <a:bodyPr wrap="none" rtlCol="0">
            <a:spAutoFit/>
          </a:bodyPr>
          <a:lstStyle/>
          <a:p>
            <a:r>
              <a:rPr lang="bn-BD" sz="3200" dirty="0" smtClean="0">
                <a:latin typeface="NikoshBAN" pitchFamily="2" charset="0"/>
                <a:cs typeface="NikoshBAN" pitchFamily="2" charset="0"/>
              </a:rPr>
              <a:t>বিশাল ভূ-পৃষ্ঠে ইলেকট্রন আসলে পৃথিবী তড়িৎগ্রস্থ হবে কী?</a:t>
            </a:r>
            <a:endParaRPr lang="en-US" sz="3200" dirty="0">
              <a:latin typeface="NikoshBAN" pitchFamily="2" charset="0"/>
              <a:cs typeface="NikoshBAN" pitchFamily="2" charset="0"/>
            </a:endParaRPr>
          </a:p>
        </p:txBody>
      </p:sp>
      <p:sp>
        <p:nvSpPr>
          <p:cNvPr id="107" name="TextBox 106"/>
          <p:cNvSpPr txBox="1"/>
          <p:nvPr/>
        </p:nvSpPr>
        <p:spPr>
          <a:xfrm>
            <a:off x="2209800" y="3505200"/>
            <a:ext cx="4873450" cy="584775"/>
          </a:xfrm>
          <a:prstGeom prst="rect">
            <a:avLst/>
          </a:prstGeom>
          <a:solidFill>
            <a:schemeClr val="tx2">
              <a:lumMod val="60000"/>
              <a:lumOff val="40000"/>
            </a:schemeClr>
          </a:solidFill>
        </p:spPr>
        <p:txBody>
          <a:bodyPr wrap="none" rtlCol="0">
            <a:spAutoFit/>
          </a:bodyPr>
          <a:lstStyle/>
          <a:p>
            <a:r>
              <a:rPr lang="bn-BD" sz="3200" dirty="0" smtClean="0">
                <a:latin typeface="NikoshBAN" pitchFamily="2" charset="0"/>
                <a:cs typeface="NikoshBAN" pitchFamily="2" charset="0"/>
              </a:rPr>
              <a:t>তাহলে পৃথিবী তথা ভূমির বিভব কত?</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xit" presetSubtype="0" accel="100000" fill="hold" nodeType="clickEffect">
                                  <p:stCondLst>
                                    <p:cond delay="0"/>
                                  </p:stCondLst>
                                  <p:childTnLst>
                                    <p:anim calcmode="lin" valueType="num">
                                      <p:cBhvr>
                                        <p:cTn id="6" dur="1000"/>
                                        <p:tgtEl>
                                          <p:spTgt spid="13"/>
                                        </p:tgtEl>
                                        <p:attrNameLst>
                                          <p:attrName>ppt_w</p:attrName>
                                        </p:attrNameLst>
                                      </p:cBhvr>
                                      <p:tavLst>
                                        <p:tav tm="0">
                                          <p:val>
                                            <p:strVal val="ppt_w"/>
                                          </p:val>
                                        </p:tav>
                                        <p:tav tm="100000">
                                          <p:val>
                                            <p:strVal val="ppt_w+.3"/>
                                          </p:val>
                                        </p:tav>
                                      </p:tavLst>
                                    </p:anim>
                                    <p:anim calcmode="lin" valueType="num">
                                      <p:cBhvr>
                                        <p:cTn id="7" dur="1000"/>
                                        <p:tgtEl>
                                          <p:spTgt spid="13"/>
                                        </p:tgtEl>
                                        <p:attrNameLst>
                                          <p:attrName>ppt_h</p:attrName>
                                        </p:attrNameLst>
                                      </p:cBhvr>
                                      <p:tavLst>
                                        <p:tav tm="0">
                                          <p:val>
                                            <p:strVal val="ppt_h"/>
                                          </p:val>
                                        </p:tav>
                                        <p:tav tm="100000">
                                          <p:val>
                                            <p:strVal val="ppt_h"/>
                                          </p:val>
                                        </p:tav>
                                      </p:tavLst>
                                    </p:anim>
                                    <p:animEffect transition="out" filter="fade">
                                      <p:cBhvr>
                                        <p:cTn id="8" dur="1000"/>
                                        <p:tgtEl>
                                          <p:spTgt spid="13"/>
                                        </p:tgtEl>
                                      </p:cBhvr>
                                    </p:animEffect>
                                    <p:set>
                                      <p:cBhvr>
                                        <p:cTn id="9" dur="1" fill="hold">
                                          <p:stCondLst>
                                            <p:cond delay="999"/>
                                          </p:stCondLst>
                                        </p:cTn>
                                        <p:tgtEl>
                                          <p:spTgt spid="13"/>
                                        </p:tgtEl>
                                        <p:attrNameLst>
                                          <p:attrName>style.visibility</p:attrName>
                                        </p:attrNameLst>
                                      </p:cBhvr>
                                      <p:to>
                                        <p:strVal val="hidden"/>
                                      </p:to>
                                    </p:set>
                                  </p:childTnLst>
                                </p:cTn>
                              </p:par>
                              <p:par>
                                <p:cTn id="10" presetID="1" presetClass="exit"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hidden"/>
                                      </p:to>
                                    </p:set>
                                  </p:childTnLst>
                                </p:cTn>
                              </p:par>
                            </p:childTnLst>
                          </p:cTn>
                        </p:par>
                        <p:par>
                          <p:cTn id="12" fill="hold">
                            <p:stCondLst>
                              <p:cond delay="1000"/>
                            </p:stCondLst>
                            <p:childTnLst>
                              <p:par>
                                <p:cTn id="13" presetID="2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edge">
                                      <p:cBhvr>
                                        <p:cTn id="15" dur="1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106"/>
                                        </p:tgtEl>
                                        <p:attrNameLst>
                                          <p:attrName>style.visibility</p:attrName>
                                        </p:attrNameLst>
                                      </p:cBhvr>
                                      <p:to>
                                        <p:strVal val="visible"/>
                                      </p:to>
                                    </p:set>
                                    <p:anim calcmode="lin" valueType="num">
                                      <p:cBhvr>
                                        <p:cTn id="20" dur="500" fill="hold"/>
                                        <p:tgtEl>
                                          <p:spTgt spid="106"/>
                                        </p:tgtEl>
                                        <p:attrNameLst>
                                          <p:attrName>ppt_w</p:attrName>
                                        </p:attrNameLst>
                                      </p:cBhvr>
                                      <p:tavLst>
                                        <p:tav tm="0">
                                          <p:val>
                                            <p:fltVal val="0"/>
                                          </p:val>
                                        </p:tav>
                                        <p:tav tm="100000">
                                          <p:val>
                                            <p:strVal val="#ppt_w"/>
                                          </p:val>
                                        </p:tav>
                                      </p:tavLst>
                                    </p:anim>
                                    <p:anim calcmode="lin" valueType="num">
                                      <p:cBhvr>
                                        <p:cTn id="21" dur="500" fill="hold"/>
                                        <p:tgtEl>
                                          <p:spTgt spid="106"/>
                                        </p:tgtEl>
                                        <p:attrNameLst>
                                          <p:attrName>ppt_h</p:attrName>
                                        </p:attrNameLst>
                                      </p:cBhvr>
                                      <p:tavLst>
                                        <p:tav tm="0">
                                          <p:val>
                                            <p:fltVal val="0"/>
                                          </p:val>
                                        </p:tav>
                                        <p:tav tm="100000">
                                          <p:val>
                                            <p:strVal val="#ppt_h"/>
                                          </p:val>
                                        </p:tav>
                                      </p:tavLst>
                                    </p:anim>
                                    <p:animEffect transition="in" filter="fade">
                                      <p:cBhvr>
                                        <p:cTn id="22" dur="500"/>
                                        <p:tgtEl>
                                          <p:spTgt spid="10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5"/>
                                        </p:tgtEl>
                                        <p:attrNameLst>
                                          <p:attrName>style.visibility</p:attrName>
                                        </p:attrNameLst>
                                      </p:cBhvr>
                                      <p:to>
                                        <p:strVal val="visible"/>
                                      </p:to>
                                    </p:set>
                                    <p:animEffect transition="in" filter="wipe(left)">
                                      <p:cBhvr>
                                        <p:cTn id="27" dur="500"/>
                                        <p:tgtEl>
                                          <p:spTgt spid="105"/>
                                        </p:tgtEl>
                                      </p:cBhvr>
                                    </p:animEffect>
                                  </p:childTnLst>
                                  <p:subTnLst>
                                    <p:set>
                                      <p:cBhvr override="childStyle">
                                        <p:cTn dur="1" fill="hold" display="0" masterRel="nextClick" afterEffect="1"/>
                                        <p:tgtEl>
                                          <p:spTgt spid="105"/>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0" presetClass="path" presetSubtype="0" repeatCount="2000" nodeType="clickEffect">
                                  <p:stCondLst>
                                    <p:cond delay="0"/>
                                  </p:stCondLst>
                                  <p:childTnLst>
                                    <p:animMotion origin="layout" path="M 1.66667E-6 3.7037E-7 L 1.66667E-6 0.41111 " pathEditMode="relative" ptsTypes="AA">
                                      <p:cBhvr>
                                        <p:cTn id="31" dur="2000" fill="hold"/>
                                        <p:tgtEl>
                                          <p:spTgt spid="106"/>
                                        </p:tgtEl>
                                        <p:attrNameLst>
                                          <p:attrName>ppt_x</p:attrName>
                                          <p:attrName>ppt_y</p:attrName>
                                        </p:attrNameLst>
                                      </p:cBhvr>
                                    </p:animMotion>
                                  </p:childTnLst>
                                  <p:subTnLst>
                                    <p:set>
                                      <p:cBhvr override="childStyle">
                                        <p:cTn dur="1" fill="hold" display="0" masterRel="sameClick" afterEffect="1">
                                          <p:stCondLst>
                                            <p:cond evt="end" delay="0">
                                              <p:tn val="30"/>
                                            </p:cond>
                                          </p:stCondLst>
                                        </p:cTn>
                                        <p:tgtEl>
                                          <p:spTgt spid="106"/>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7"/>
                                        </p:tgtEl>
                                        <p:attrNameLst>
                                          <p:attrName>style.visibility</p:attrName>
                                        </p:attrNameLst>
                                      </p:cBhvr>
                                      <p:to>
                                        <p:strVal val="visible"/>
                                      </p:to>
                                    </p:set>
                                    <p:animEffect transition="in" filter="wipe(left)">
                                      <p:cBhvr>
                                        <p:cTn id="36"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05" grpId="0" animBg="1"/>
      <p:bldP spid="10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75"/>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descr="figure1.gif"/>
          <p:cNvPicPr>
            <a:picLocks noChangeAspect="1"/>
          </p:cNvPicPr>
          <p:nvPr/>
        </p:nvPicPr>
        <p:blipFill>
          <a:blip r:embed="rId4" cstate="print"/>
          <a:stretch>
            <a:fillRect/>
          </a:stretch>
        </p:blipFill>
        <p:spPr>
          <a:xfrm>
            <a:off x="3854803" y="2438400"/>
            <a:ext cx="1428750" cy="1447800"/>
          </a:xfrm>
          <a:prstGeom prst="rect">
            <a:avLst/>
          </a:prstGeom>
        </p:spPr>
      </p:pic>
      <p:graphicFrame>
        <p:nvGraphicFramePr>
          <p:cNvPr id="8" name="Object 7">
            <a:hlinkClick r:id="" action="ppaction://ole?verb=0"/>
          </p:cNvPr>
          <p:cNvGraphicFramePr>
            <a:graphicFrameLocks noChangeAspect="1"/>
          </p:cNvGraphicFramePr>
          <p:nvPr/>
        </p:nvGraphicFramePr>
        <p:xfrm>
          <a:off x="3733800" y="2514600"/>
          <a:ext cx="1580445" cy="1333500"/>
        </p:xfrm>
        <a:graphic>
          <a:graphicData uri="http://schemas.openxmlformats.org/presentationml/2006/ole">
            <p:oleObj spid="_x0000_s27649" name="Packager Shell Object" showAsIcon="1" r:id="rId5" imgW="914400" imgH="771480" progId="Package">
              <p:embed/>
            </p:oleObj>
          </a:graphicData>
        </a:graphic>
      </p:graphicFrame>
      <p:pic>
        <p:nvPicPr>
          <p:cNvPr id="11" name="Picture 10" descr="vlcsnap-2015-05-14-14h01m07s185.jpg"/>
          <p:cNvPicPr>
            <a:picLocks noChangeAspect="1"/>
          </p:cNvPicPr>
          <p:nvPr/>
        </p:nvPicPr>
        <p:blipFill>
          <a:blip r:embed="rId6" cstate="print"/>
          <a:srcRect l="36250" b="5801"/>
          <a:stretch>
            <a:fillRect/>
          </a:stretch>
        </p:blipFill>
        <p:spPr>
          <a:xfrm>
            <a:off x="3120714" y="2057400"/>
            <a:ext cx="2975286" cy="2818256"/>
          </a:xfrm>
          <a:prstGeom prst="ellipse">
            <a:avLst/>
          </a:prstGeom>
        </p:spPr>
      </p:pic>
      <p:pic>
        <p:nvPicPr>
          <p:cNvPr id="12" name="Picture 11" descr="vlcsnap-2015-05-14-14h01m18s47.jpg"/>
          <p:cNvPicPr>
            <a:picLocks noChangeAspect="1"/>
          </p:cNvPicPr>
          <p:nvPr/>
        </p:nvPicPr>
        <p:blipFill>
          <a:blip r:embed="rId7" cstate="print"/>
          <a:srcRect l="17500" t="3591" r="20000" b="1381"/>
          <a:stretch>
            <a:fillRect/>
          </a:stretch>
        </p:blipFill>
        <p:spPr>
          <a:xfrm>
            <a:off x="6096000" y="2149366"/>
            <a:ext cx="2753710" cy="2691126"/>
          </a:xfrm>
          <a:prstGeom prst="ellipse">
            <a:avLst/>
          </a:prstGeom>
        </p:spPr>
      </p:pic>
      <p:pic>
        <p:nvPicPr>
          <p:cNvPr id="13" name="Picture 12" descr="vlcsnap-2015-05-14-23h15m57s69.jpg"/>
          <p:cNvPicPr>
            <a:picLocks noChangeAspect="1"/>
          </p:cNvPicPr>
          <p:nvPr/>
        </p:nvPicPr>
        <p:blipFill>
          <a:blip r:embed="rId8" cstate="print"/>
          <a:srcRect l="12500" t="33704" r="42500"/>
          <a:stretch>
            <a:fillRect/>
          </a:stretch>
        </p:blipFill>
        <p:spPr>
          <a:xfrm>
            <a:off x="228600" y="2133600"/>
            <a:ext cx="2895600" cy="2819400"/>
          </a:xfrm>
          <a:prstGeom prst="ellipse">
            <a:avLst/>
          </a:prstGeom>
        </p:spPr>
      </p:pic>
      <p:grpSp>
        <p:nvGrpSpPr>
          <p:cNvPr id="16" name="Group 15"/>
          <p:cNvGrpSpPr/>
          <p:nvPr/>
        </p:nvGrpSpPr>
        <p:grpSpPr>
          <a:xfrm>
            <a:off x="1752600" y="1219200"/>
            <a:ext cx="5174815" cy="2438400"/>
            <a:chOff x="1752600" y="1219200"/>
            <a:chExt cx="5174815" cy="2438400"/>
          </a:xfrm>
        </p:grpSpPr>
        <p:sp>
          <p:nvSpPr>
            <p:cNvPr id="15" name="Freeform 14"/>
            <p:cNvSpPr/>
            <p:nvPr/>
          </p:nvSpPr>
          <p:spPr>
            <a:xfrm>
              <a:off x="1986455" y="1718441"/>
              <a:ext cx="614855" cy="1939159"/>
            </a:xfrm>
            <a:custGeom>
              <a:avLst/>
              <a:gdLst>
                <a:gd name="connsiteX0" fmla="*/ 204952 w 614855"/>
                <a:gd name="connsiteY0" fmla="*/ 0 h 1939159"/>
                <a:gd name="connsiteX1" fmla="*/ 0 w 614855"/>
                <a:gd name="connsiteY1" fmla="*/ 1939159 h 1939159"/>
                <a:gd name="connsiteX2" fmla="*/ 614855 w 614855"/>
                <a:gd name="connsiteY2" fmla="*/ 0 h 1939159"/>
                <a:gd name="connsiteX3" fmla="*/ 204952 w 614855"/>
                <a:gd name="connsiteY3" fmla="*/ 0 h 1939159"/>
              </a:gdLst>
              <a:ahLst/>
              <a:cxnLst>
                <a:cxn ang="0">
                  <a:pos x="connsiteX0" y="connsiteY0"/>
                </a:cxn>
                <a:cxn ang="0">
                  <a:pos x="connsiteX1" y="connsiteY1"/>
                </a:cxn>
                <a:cxn ang="0">
                  <a:pos x="connsiteX2" y="connsiteY2"/>
                </a:cxn>
                <a:cxn ang="0">
                  <a:pos x="connsiteX3" y="connsiteY3"/>
                </a:cxn>
              </a:cxnLst>
              <a:rect l="l" t="t" r="r" b="b"/>
              <a:pathLst>
                <a:path w="614855" h="1939159">
                  <a:moveTo>
                    <a:pt x="204952" y="0"/>
                  </a:moveTo>
                  <a:lnTo>
                    <a:pt x="0" y="1939159"/>
                  </a:lnTo>
                  <a:lnTo>
                    <a:pt x="614855" y="0"/>
                  </a:lnTo>
                  <a:lnTo>
                    <a:pt x="204952" y="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752600" y="1219200"/>
              <a:ext cx="5174815" cy="584775"/>
            </a:xfrm>
            <a:prstGeom prst="rect">
              <a:avLst/>
            </a:prstGeom>
            <a:solidFill>
              <a:schemeClr val="accent2">
                <a:lumMod val="60000"/>
                <a:lumOff val="40000"/>
              </a:schemeClr>
            </a:solidFill>
          </p:spPr>
          <p:txBody>
            <a:bodyPr wrap="none" rtlCol="0">
              <a:spAutoFit/>
            </a:bodyPr>
            <a:lstStyle/>
            <a:p>
              <a:r>
                <a:rPr lang="bn-BD" sz="3200" dirty="0" smtClean="0">
                  <a:latin typeface="NikoshBAN" pitchFamily="2" charset="0"/>
                  <a:cs typeface="NikoshBAN" pitchFamily="2" charset="0"/>
                </a:rPr>
                <a:t>এই বস্তুগুলোতে কী প্রথমে বিদ্যুৎ ছিলো?</a:t>
              </a:r>
              <a:endParaRPr lang="en-US" sz="3200" dirty="0">
                <a:latin typeface="NikoshBAN" pitchFamily="2" charset="0"/>
                <a:cs typeface="NikoshBAN" pitchFamily="2" charset="0"/>
              </a:endParaRPr>
            </a:p>
          </p:txBody>
        </p:sp>
      </p:grpSp>
      <p:grpSp>
        <p:nvGrpSpPr>
          <p:cNvPr id="20" name="Group 19"/>
          <p:cNvGrpSpPr/>
          <p:nvPr/>
        </p:nvGrpSpPr>
        <p:grpSpPr>
          <a:xfrm>
            <a:off x="2150748" y="1190298"/>
            <a:ext cx="5187639" cy="2396359"/>
            <a:chOff x="2455548" y="4038600"/>
            <a:chExt cx="5187639" cy="2396359"/>
          </a:xfrm>
        </p:grpSpPr>
        <p:sp>
          <p:nvSpPr>
            <p:cNvPr id="18" name="Freeform 17"/>
            <p:cNvSpPr/>
            <p:nvPr/>
          </p:nvSpPr>
          <p:spPr>
            <a:xfrm flipH="1">
              <a:off x="6868510" y="4495800"/>
              <a:ext cx="599090" cy="1939159"/>
            </a:xfrm>
            <a:custGeom>
              <a:avLst/>
              <a:gdLst>
                <a:gd name="connsiteX0" fmla="*/ 204952 w 614855"/>
                <a:gd name="connsiteY0" fmla="*/ 0 h 1939159"/>
                <a:gd name="connsiteX1" fmla="*/ 0 w 614855"/>
                <a:gd name="connsiteY1" fmla="*/ 1939159 h 1939159"/>
                <a:gd name="connsiteX2" fmla="*/ 614855 w 614855"/>
                <a:gd name="connsiteY2" fmla="*/ 0 h 1939159"/>
                <a:gd name="connsiteX3" fmla="*/ 204952 w 614855"/>
                <a:gd name="connsiteY3" fmla="*/ 0 h 1939159"/>
              </a:gdLst>
              <a:ahLst/>
              <a:cxnLst>
                <a:cxn ang="0">
                  <a:pos x="connsiteX0" y="connsiteY0"/>
                </a:cxn>
                <a:cxn ang="0">
                  <a:pos x="connsiteX1" y="connsiteY1"/>
                </a:cxn>
                <a:cxn ang="0">
                  <a:pos x="connsiteX2" y="connsiteY2"/>
                </a:cxn>
                <a:cxn ang="0">
                  <a:pos x="connsiteX3" y="connsiteY3"/>
                </a:cxn>
              </a:cxnLst>
              <a:rect l="l" t="t" r="r" b="b"/>
              <a:pathLst>
                <a:path w="614855" h="1939159">
                  <a:moveTo>
                    <a:pt x="204952" y="0"/>
                  </a:moveTo>
                  <a:lnTo>
                    <a:pt x="0" y="1939159"/>
                  </a:lnTo>
                  <a:lnTo>
                    <a:pt x="614855" y="0"/>
                  </a:lnTo>
                  <a:lnTo>
                    <a:pt x="204952" y="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455548" y="4038600"/>
              <a:ext cx="5187639" cy="584775"/>
            </a:xfrm>
            <a:prstGeom prst="rect">
              <a:avLst/>
            </a:prstGeom>
            <a:solidFill>
              <a:schemeClr val="accent1">
                <a:lumMod val="60000"/>
                <a:lumOff val="40000"/>
              </a:schemeClr>
            </a:solidFill>
          </p:spPr>
          <p:txBody>
            <a:bodyPr wrap="none" rtlCol="0">
              <a:spAutoFit/>
            </a:bodyPr>
            <a:lstStyle/>
            <a:p>
              <a:r>
                <a:rPr lang="bn-BD" sz="3200" dirty="0" smtClean="0">
                  <a:latin typeface="NikoshBAN" pitchFamily="2" charset="0"/>
                  <a:cs typeface="NikoshBAN" pitchFamily="2" charset="0"/>
                </a:rPr>
                <a:t>এই বস্তুগুলোতে বিদ্যুৎ আসলো কীভাবে?</a:t>
              </a:r>
              <a:endParaRPr lang="en-US" sz="3200" dirty="0">
                <a:latin typeface="NikoshBAN" pitchFamily="2" charset="0"/>
                <a:cs typeface="NikoshBAN" pitchFamily="2" charset="0"/>
              </a:endParaRPr>
            </a:p>
          </p:txBody>
        </p:sp>
      </p:grpSp>
      <p:sp>
        <p:nvSpPr>
          <p:cNvPr id="24" name="TextBox 23"/>
          <p:cNvSpPr txBox="1"/>
          <p:nvPr/>
        </p:nvSpPr>
        <p:spPr>
          <a:xfrm>
            <a:off x="2209800" y="1219200"/>
            <a:ext cx="5179623" cy="584775"/>
          </a:xfrm>
          <a:prstGeom prst="rect">
            <a:avLst/>
          </a:prstGeom>
          <a:solidFill>
            <a:schemeClr val="accent6">
              <a:lumMod val="60000"/>
              <a:lumOff val="40000"/>
            </a:schemeClr>
          </a:solidFill>
        </p:spPr>
        <p:txBody>
          <a:bodyPr wrap="none" rtlCol="0">
            <a:spAutoFit/>
          </a:bodyPr>
          <a:lstStyle/>
          <a:p>
            <a:r>
              <a:rPr lang="bn-BD" sz="3200" dirty="0" smtClean="0">
                <a:latin typeface="NikoshBAN" pitchFamily="2" charset="0"/>
                <a:cs typeface="NikoshBAN" pitchFamily="2" charset="0"/>
              </a:rPr>
              <a:t>এধরনের বস্তুকে আমরা কী বলতে পারি?</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out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7"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ppt_x</p:attrName>
                                        </p:attrNameLst>
                                      </p:cBhvr>
                                      <p:tavLst>
                                        <p:tav tm="0">
                                          <p:val>
                                            <p:strVal val="#ppt_x-#ppt_w/2"/>
                                          </p:val>
                                        </p:tav>
                                        <p:tav tm="100000">
                                          <p:val>
                                            <p:strVal val="#ppt_x"/>
                                          </p:val>
                                        </p:tav>
                                      </p:tavLst>
                                    </p:anim>
                                    <p:anim calcmode="lin" valueType="num">
                                      <p:cBhvr>
                                        <p:cTn id="24" dur="500" fill="hold"/>
                                        <p:tgtEl>
                                          <p:spTgt spid="11"/>
                                        </p:tgtEl>
                                        <p:attrNameLst>
                                          <p:attrName>ppt_y</p:attrName>
                                        </p:attrNameLst>
                                      </p:cBhvr>
                                      <p:tavLst>
                                        <p:tav tm="0">
                                          <p:val>
                                            <p:strVal val="#ppt_y"/>
                                          </p:val>
                                        </p:tav>
                                        <p:tav tm="100000">
                                          <p:val>
                                            <p:strVal val="#ppt_y"/>
                                          </p:val>
                                        </p:tav>
                                      </p:tavLst>
                                    </p:anim>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ppt_x</p:attrName>
                                        </p:attrNameLst>
                                      </p:cBhvr>
                                      <p:tavLst>
                                        <p:tav tm="0">
                                          <p:val>
                                            <p:strVal val="#ppt_x-#ppt_w/2"/>
                                          </p:val>
                                        </p:tav>
                                        <p:tav tm="100000">
                                          <p:val>
                                            <p:strVal val="#ppt_x"/>
                                          </p:val>
                                        </p:tav>
                                      </p:tavLst>
                                    </p:anim>
                                    <p:anim calcmode="lin" valueType="num">
                                      <p:cBhvr>
                                        <p:cTn id="32" dur="500" fill="hold"/>
                                        <p:tgtEl>
                                          <p:spTgt spid="12"/>
                                        </p:tgtEl>
                                        <p:attrNameLst>
                                          <p:attrName>ppt_y</p:attrName>
                                        </p:attrNameLst>
                                      </p:cBhvr>
                                      <p:tavLst>
                                        <p:tav tm="0">
                                          <p:val>
                                            <p:strVal val="#ppt_y"/>
                                          </p:val>
                                        </p:tav>
                                        <p:tav tm="100000">
                                          <p:val>
                                            <p:strVal val="#ppt_y"/>
                                          </p:val>
                                        </p:tav>
                                      </p:tavLst>
                                    </p:anim>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up)">
                                      <p:cBhvr>
                                        <p:cTn id="39"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109" name="TextBox 108"/>
          <p:cNvSpPr txBox="1"/>
          <p:nvPr/>
        </p:nvSpPr>
        <p:spPr>
          <a:xfrm>
            <a:off x="4648200" y="2133600"/>
            <a:ext cx="421910" cy="584775"/>
          </a:xfrm>
          <a:prstGeom prst="rect">
            <a:avLst/>
          </a:prstGeom>
          <a:noFill/>
        </p:spPr>
        <p:txBody>
          <a:bodyPr wrap="none" rtlCol="0">
            <a:spAutoFit/>
          </a:bodyPr>
          <a:lstStyle/>
          <a:p>
            <a:r>
              <a:rPr lang="en-US" sz="3200" dirty="0" smtClean="0"/>
              <a:t>B</a:t>
            </a:r>
            <a:endParaRPr lang="bn-BD" sz="3200" dirty="0" smtClean="0"/>
          </a:p>
        </p:txBody>
      </p:sp>
      <p:grpSp>
        <p:nvGrpSpPr>
          <p:cNvPr id="179" name="Group 178"/>
          <p:cNvGrpSpPr/>
          <p:nvPr/>
        </p:nvGrpSpPr>
        <p:grpSpPr>
          <a:xfrm>
            <a:off x="2590800" y="4800600"/>
            <a:ext cx="2400056" cy="1548366"/>
            <a:chOff x="1905000" y="4800600"/>
            <a:chExt cx="2400056" cy="1548366"/>
          </a:xfrm>
        </p:grpSpPr>
        <p:grpSp>
          <p:nvGrpSpPr>
            <p:cNvPr id="174" name="Group 80"/>
            <p:cNvGrpSpPr/>
            <p:nvPr/>
          </p:nvGrpSpPr>
          <p:grpSpPr>
            <a:xfrm>
              <a:off x="1905000" y="4800600"/>
              <a:ext cx="2400056" cy="1548366"/>
              <a:chOff x="1905000" y="4800600"/>
              <a:chExt cx="2400056" cy="1548366"/>
            </a:xfrm>
          </p:grpSpPr>
          <p:pic>
            <p:nvPicPr>
              <p:cNvPr id="175" name="Picture 174" descr="Havy Battary 11.png"/>
              <p:cNvPicPr>
                <a:picLocks noChangeAspect="1"/>
              </p:cNvPicPr>
              <p:nvPr/>
            </p:nvPicPr>
            <p:blipFill>
              <a:blip r:embed="rId3" cstate="print"/>
              <a:stretch>
                <a:fillRect/>
              </a:stretch>
            </p:blipFill>
            <p:spPr>
              <a:xfrm>
                <a:off x="1905000" y="4800600"/>
                <a:ext cx="2400056" cy="1548366"/>
              </a:xfrm>
              <a:prstGeom prst="rect">
                <a:avLst/>
              </a:prstGeom>
            </p:spPr>
          </p:pic>
          <p:sp>
            <p:nvSpPr>
              <p:cNvPr id="176" name="TextBox 175"/>
              <p:cNvSpPr txBox="1"/>
              <p:nvPr/>
            </p:nvSpPr>
            <p:spPr>
              <a:xfrm>
                <a:off x="2057400" y="5511225"/>
                <a:ext cx="1709122" cy="646331"/>
              </a:xfrm>
              <a:prstGeom prst="rect">
                <a:avLst/>
              </a:prstGeom>
              <a:noFill/>
            </p:spPr>
            <p:txBody>
              <a:bodyPr wrap="none" rtlCol="0">
                <a:spAutoFit/>
              </a:bodyPr>
              <a:lstStyle/>
              <a:p>
                <a:r>
                  <a:rPr lang="en-US" sz="3600" dirty="0" err="1" smtClean="0">
                    <a:latin typeface="NikoshBAN" pitchFamily="2" charset="0"/>
                    <a:cs typeface="NikoshBAN" pitchFamily="2" charset="0"/>
                  </a:rPr>
                  <a:t>বিভব</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উৎস</a:t>
                </a:r>
                <a:endParaRPr lang="en-US" sz="3600" dirty="0">
                  <a:latin typeface="NikoshBAN" pitchFamily="2" charset="0"/>
                  <a:cs typeface="NikoshBAN" pitchFamily="2" charset="0"/>
                </a:endParaRPr>
              </a:p>
            </p:txBody>
          </p:sp>
        </p:grpSp>
        <p:sp>
          <p:nvSpPr>
            <p:cNvPr id="177" name="TextBox 176"/>
            <p:cNvSpPr txBox="1"/>
            <p:nvPr/>
          </p:nvSpPr>
          <p:spPr>
            <a:xfrm>
              <a:off x="3429000" y="5029200"/>
              <a:ext cx="413896" cy="646331"/>
            </a:xfrm>
            <a:prstGeom prst="rect">
              <a:avLst/>
            </a:prstGeom>
            <a:noFill/>
          </p:spPr>
          <p:txBody>
            <a:bodyPr wrap="none" rtlCol="0">
              <a:spAutoFit/>
            </a:bodyPr>
            <a:lstStyle/>
            <a:p>
              <a:r>
                <a:rPr lang="en-US" sz="3600" dirty="0" smtClean="0"/>
                <a:t>+</a:t>
              </a:r>
              <a:endParaRPr lang="en-US" sz="3600" dirty="0"/>
            </a:p>
          </p:txBody>
        </p:sp>
        <p:sp>
          <p:nvSpPr>
            <p:cNvPr id="178" name="TextBox 177"/>
            <p:cNvSpPr txBox="1"/>
            <p:nvPr/>
          </p:nvSpPr>
          <p:spPr>
            <a:xfrm>
              <a:off x="2057400" y="4953000"/>
              <a:ext cx="341760" cy="707886"/>
            </a:xfrm>
            <a:prstGeom prst="rect">
              <a:avLst/>
            </a:prstGeom>
            <a:noFill/>
          </p:spPr>
          <p:txBody>
            <a:bodyPr wrap="none" rtlCol="0">
              <a:spAutoFit/>
            </a:bodyPr>
            <a:lstStyle/>
            <a:p>
              <a:r>
                <a:rPr lang="en-US" sz="4000" dirty="0" smtClean="0"/>
                <a:t>-</a:t>
              </a:r>
              <a:endParaRPr lang="en-US" sz="4000" dirty="0"/>
            </a:p>
          </p:txBody>
        </p:sp>
      </p:grpSp>
      <p:sp>
        <p:nvSpPr>
          <p:cNvPr id="4" name="Frame 3"/>
          <p:cNvSpPr/>
          <p:nvPr/>
        </p:nvSpPr>
        <p:spPr>
          <a:xfrm>
            <a:off x="0" y="0"/>
            <a:ext cx="9144000" cy="6858000"/>
          </a:xfrm>
          <a:prstGeom prst="frame">
            <a:avLst>
              <a:gd name="adj1" fmla="val 2675"/>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descr="Capacitor-Plate.png"/>
          <p:cNvPicPr>
            <a:picLocks noChangeAspect="1"/>
          </p:cNvPicPr>
          <p:nvPr/>
        </p:nvPicPr>
        <p:blipFill>
          <a:blip r:embed="rId4" cstate="print"/>
          <a:stretch>
            <a:fillRect/>
          </a:stretch>
        </p:blipFill>
        <p:spPr>
          <a:xfrm rot="16200000">
            <a:off x="2355782" y="1811509"/>
            <a:ext cx="3258206" cy="1463990"/>
          </a:xfrm>
          <a:prstGeom prst="rect">
            <a:avLst/>
          </a:prstGeom>
        </p:spPr>
      </p:pic>
      <p:pic>
        <p:nvPicPr>
          <p:cNvPr id="23" name="Picture 22" descr="Insulator.png"/>
          <p:cNvPicPr>
            <a:picLocks noChangeAspect="1"/>
          </p:cNvPicPr>
          <p:nvPr/>
        </p:nvPicPr>
        <p:blipFill>
          <a:blip r:embed="rId5" cstate="print"/>
          <a:stretch>
            <a:fillRect/>
          </a:stretch>
        </p:blipFill>
        <p:spPr>
          <a:xfrm rot="16200000">
            <a:off x="2438423" y="1959320"/>
            <a:ext cx="2997008" cy="1026600"/>
          </a:xfrm>
          <a:prstGeom prst="rect">
            <a:avLst/>
          </a:prstGeom>
        </p:spPr>
      </p:pic>
      <p:grpSp>
        <p:nvGrpSpPr>
          <p:cNvPr id="79" name="Group 78"/>
          <p:cNvGrpSpPr/>
          <p:nvPr/>
        </p:nvGrpSpPr>
        <p:grpSpPr>
          <a:xfrm>
            <a:off x="3593932" y="1331852"/>
            <a:ext cx="292268" cy="2284422"/>
            <a:chOff x="7467600" y="838200"/>
            <a:chExt cx="292268" cy="2284422"/>
          </a:xfrm>
        </p:grpSpPr>
        <p:pic>
          <p:nvPicPr>
            <p:cNvPr id="80" name="Picture 79" descr="Charge.png"/>
            <p:cNvPicPr>
              <a:picLocks noChangeAspect="1"/>
            </p:cNvPicPr>
            <p:nvPr/>
          </p:nvPicPr>
          <p:blipFill>
            <a:blip r:embed="rId6" cstate="print"/>
            <a:stretch>
              <a:fillRect/>
            </a:stretch>
          </p:blipFill>
          <p:spPr>
            <a:xfrm>
              <a:off x="7474832" y="1231030"/>
              <a:ext cx="285036" cy="274320"/>
            </a:xfrm>
            <a:prstGeom prst="rect">
              <a:avLst/>
            </a:prstGeom>
          </p:spPr>
        </p:pic>
        <p:pic>
          <p:nvPicPr>
            <p:cNvPr id="81" name="Picture 80" descr="Charge.png"/>
            <p:cNvPicPr>
              <a:picLocks noChangeAspect="1"/>
            </p:cNvPicPr>
            <p:nvPr/>
          </p:nvPicPr>
          <p:blipFill>
            <a:blip r:embed="rId6" cstate="print"/>
            <a:stretch>
              <a:fillRect/>
            </a:stretch>
          </p:blipFill>
          <p:spPr>
            <a:xfrm>
              <a:off x="7474832" y="1642256"/>
              <a:ext cx="285036" cy="274320"/>
            </a:xfrm>
            <a:prstGeom prst="rect">
              <a:avLst/>
            </a:prstGeom>
          </p:spPr>
        </p:pic>
        <p:pic>
          <p:nvPicPr>
            <p:cNvPr id="82" name="Picture 81" descr="Charge.png"/>
            <p:cNvPicPr>
              <a:picLocks noChangeAspect="1"/>
            </p:cNvPicPr>
            <p:nvPr/>
          </p:nvPicPr>
          <p:blipFill>
            <a:blip r:embed="rId6" cstate="print"/>
            <a:stretch>
              <a:fillRect/>
            </a:stretch>
          </p:blipFill>
          <p:spPr>
            <a:xfrm>
              <a:off x="7474832" y="2053482"/>
              <a:ext cx="285036" cy="274320"/>
            </a:xfrm>
            <a:prstGeom prst="rect">
              <a:avLst/>
            </a:prstGeom>
          </p:spPr>
        </p:pic>
        <p:pic>
          <p:nvPicPr>
            <p:cNvPr id="83" name="Picture 82" descr="Charge.png"/>
            <p:cNvPicPr>
              <a:picLocks noChangeAspect="1"/>
            </p:cNvPicPr>
            <p:nvPr/>
          </p:nvPicPr>
          <p:blipFill>
            <a:blip r:embed="rId6" cstate="print"/>
            <a:stretch>
              <a:fillRect/>
            </a:stretch>
          </p:blipFill>
          <p:spPr>
            <a:xfrm>
              <a:off x="7474832" y="2433176"/>
              <a:ext cx="285036" cy="274320"/>
            </a:xfrm>
            <a:prstGeom prst="rect">
              <a:avLst/>
            </a:prstGeom>
          </p:spPr>
        </p:pic>
        <p:pic>
          <p:nvPicPr>
            <p:cNvPr id="84" name="Picture 83" descr="Charge.png"/>
            <p:cNvPicPr>
              <a:picLocks noChangeAspect="1"/>
            </p:cNvPicPr>
            <p:nvPr/>
          </p:nvPicPr>
          <p:blipFill>
            <a:blip r:embed="rId6" cstate="print"/>
            <a:stretch>
              <a:fillRect/>
            </a:stretch>
          </p:blipFill>
          <p:spPr>
            <a:xfrm>
              <a:off x="7474832" y="2848302"/>
              <a:ext cx="285036" cy="274320"/>
            </a:xfrm>
            <a:prstGeom prst="rect">
              <a:avLst/>
            </a:prstGeom>
          </p:spPr>
        </p:pic>
        <p:pic>
          <p:nvPicPr>
            <p:cNvPr id="85" name="Picture 84" descr="Charge.png"/>
            <p:cNvPicPr>
              <a:picLocks noChangeAspect="1"/>
            </p:cNvPicPr>
            <p:nvPr/>
          </p:nvPicPr>
          <p:blipFill>
            <a:blip r:embed="rId6" cstate="print"/>
            <a:stretch>
              <a:fillRect/>
            </a:stretch>
          </p:blipFill>
          <p:spPr>
            <a:xfrm>
              <a:off x="7467600" y="838200"/>
              <a:ext cx="285036" cy="274320"/>
            </a:xfrm>
            <a:prstGeom prst="rect">
              <a:avLst/>
            </a:prstGeom>
          </p:spPr>
        </p:pic>
      </p:grpSp>
      <p:grpSp>
        <p:nvGrpSpPr>
          <p:cNvPr id="86" name="Group 85"/>
          <p:cNvGrpSpPr/>
          <p:nvPr/>
        </p:nvGrpSpPr>
        <p:grpSpPr>
          <a:xfrm>
            <a:off x="3365332" y="1408052"/>
            <a:ext cx="289645" cy="2249548"/>
            <a:chOff x="6324601" y="1295400"/>
            <a:chExt cx="289645" cy="2249548"/>
          </a:xfrm>
        </p:grpSpPr>
        <p:pic>
          <p:nvPicPr>
            <p:cNvPr id="87" name="Picture 86" descr="nn.png"/>
            <p:cNvPicPr>
              <a:picLocks noChangeAspect="1"/>
            </p:cNvPicPr>
            <p:nvPr/>
          </p:nvPicPr>
          <p:blipFill>
            <a:blip r:embed="rId7" cstate="print"/>
            <a:stretch>
              <a:fillRect/>
            </a:stretch>
          </p:blipFill>
          <p:spPr>
            <a:xfrm>
              <a:off x="6324601" y="1295400"/>
              <a:ext cx="289645" cy="274320"/>
            </a:xfrm>
            <a:prstGeom prst="rect">
              <a:avLst/>
            </a:prstGeom>
          </p:spPr>
        </p:pic>
        <p:pic>
          <p:nvPicPr>
            <p:cNvPr id="88" name="Picture 87" descr="nn.png"/>
            <p:cNvPicPr>
              <a:picLocks noChangeAspect="1"/>
            </p:cNvPicPr>
            <p:nvPr/>
          </p:nvPicPr>
          <p:blipFill>
            <a:blip r:embed="rId7" cstate="print"/>
            <a:stretch>
              <a:fillRect/>
            </a:stretch>
          </p:blipFill>
          <p:spPr>
            <a:xfrm>
              <a:off x="6324601" y="1690446"/>
              <a:ext cx="289645" cy="274320"/>
            </a:xfrm>
            <a:prstGeom prst="rect">
              <a:avLst/>
            </a:prstGeom>
          </p:spPr>
        </p:pic>
        <p:pic>
          <p:nvPicPr>
            <p:cNvPr id="89" name="Picture 88" descr="nn.png"/>
            <p:cNvPicPr>
              <a:picLocks noChangeAspect="1"/>
            </p:cNvPicPr>
            <p:nvPr/>
          </p:nvPicPr>
          <p:blipFill>
            <a:blip r:embed="rId7" cstate="print"/>
            <a:stretch>
              <a:fillRect/>
            </a:stretch>
          </p:blipFill>
          <p:spPr>
            <a:xfrm>
              <a:off x="6324601" y="2085492"/>
              <a:ext cx="289645" cy="274320"/>
            </a:xfrm>
            <a:prstGeom prst="rect">
              <a:avLst/>
            </a:prstGeom>
          </p:spPr>
        </p:pic>
        <p:pic>
          <p:nvPicPr>
            <p:cNvPr id="90" name="Picture 89" descr="nn.png"/>
            <p:cNvPicPr>
              <a:picLocks noChangeAspect="1"/>
            </p:cNvPicPr>
            <p:nvPr/>
          </p:nvPicPr>
          <p:blipFill>
            <a:blip r:embed="rId7" cstate="print"/>
            <a:stretch>
              <a:fillRect/>
            </a:stretch>
          </p:blipFill>
          <p:spPr>
            <a:xfrm>
              <a:off x="6324601" y="2480538"/>
              <a:ext cx="289645" cy="274320"/>
            </a:xfrm>
            <a:prstGeom prst="rect">
              <a:avLst/>
            </a:prstGeom>
          </p:spPr>
        </p:pic>
        <p:pic>
          <p:nvPicPr>
            <p:cNvPr id="91" name="Picture 90" descr="nn.png"/>
            <p:cNvPicPr>
              <a:picLocks noChangeAspect="1"/>
            </p:cNvPicPr>
            <p:nvPr/>
          </p:nvPicPr>
          <p:blipFill>
            <a:blip r:embed="rId7" cstate="print"/>
            <a:stretch>
              <a:fillRect/>
            </a:stretch>
          </p:blipFill>
          <p:spPr>
            <a:xfrm>
              <a:off x="6324601" y="2875584"/>
              <a:ext cx="289645" cy="274320"/>
            </a:xfrm>
            <a:prstGeom prst="rect">
              <a:avLst/>
            </a:prstGeom>
          </p:spPr>
        </p:pic>
        <p:pic>
          <p:nvPicPr>
            <p:cNvPr id="92" name="Picture 91" descr="nn.png"/>
            <p:cNvPicPr>
              <a:picLocks noChangeAspect="1"/>
            </p:cNvPicPr>
            <p:nvPr/>
          </p:nvPicPr>
          <p:blipFill>
            <a:blip r:embed="rId7" cstate="print"/>
            <a:stretch>
              <a:fillRect/>
            </a:stretch>
          </p:blipFill>
          <p:spPr>
            <a:xfrm>
              <a:off x="6324601" y="3270628"/>
              <a:ext cx="289645" cy="274320"/>
            </a:xfrm>
            <a:prstGeom prst="rect">
              <a:avLst/>
            </a:prstGeom>
          </p:spPr>
        </p:pic>
      </p:grpSp>
      <p:grpSp>
        <p:nvGrpSpPr>
          <p:cNvPr id="93" name="Group 92"/>
          <p:cNvGrpSpPr/>
          <p:nvPr/>
        </p:nvGrpSpPr>
        <p:grpSpPr>
          <a:xfrm>
            <a:off x="4495800" y="1143000"/>
            <a:ext cx="289645" cy="2249548"/>
            <a:chOff x="6324601" y="1295400"/>
            <a:chExt cx="289645" cy="2249548"/>
          </a:xfrm>
        </p:grpSpPr>
        <p:pic>
          <p:nvPicPr>
            <p:cNvPr id="94" name="Picture 93" descr="nn.png"/>
            <p:cNvPicPr>
              <a:picLocks noChangeAspect="1"/>
            </p:cNvPicPr>
            <p:nvPr/>
          </p:nvPicPr>
          <p:blipFill>
            <a:blip r:embed="rId7" cstate="print"/>
            <a:stretch>
              <a:fillRect/>
            </a:stretch>
          </p:blipFill>
          <p:spPr>
            <a:xfrm>
              <a:off x="6324601" y="1295400"/>
              <a:ext cx="289645" cy="274320"/>
            </a:xfrm>
            <a:prstGeom prst="rect">
              <a:avLst/>
            </a:prstGeom>
          </p:spPr>
        </p:pic>
        <p:pic>
          <p:nvPicPr>
            <p:cNvPr id="95" name="Picture 94" descr="nn.png"/>
            <p:cNvPicPr>
              <a:picLocks noChangeAspect="1"/>
            </p:cNvPicPr>
            <p:nvPr/>
          </p:nvPicPr>
          <p:blipFill>
            <a:blip r:embed="rId7" cstate="print"/>
            <a:stretch>
              <a:fillRect/>
            </a:stretch>
          </p:blipFill>
          <p:spPr>
            <a:xfrm>
              <a:off x="6324601" y="1690446"/>
              <a:ext cx="289645" cy="274320"/>
            </a:xfrm>
            <a:prstGeom prst="rect">
              <a:avLst/>
            </a:prstGeom>
          </p:spPr>
        </p:pic>
        <p:pic>
          <p:nvPicPr>
            <p:cNvPr id="96" name="Picture 95" descr="nn.png"/>
            <p:cNvPicPr>
              <a:picLocks noChangeAspect="1"/>
            </p:cNvPicPr>
            <p:nvPr/>
          </p:nvPicPr>
          <p:blipFill>
            <a:blip r:embed="rId7" cstate="print"/>
            <a:stretch>
              <a:fillRect/>
            </a:stretch>
          </p:blipFill>
          <p:spPr>
            <a:xfrm>
              <a:off x="6324601" y="2085492"/>
              <a:ext cx="289645" cy="274320"/>
            </a:xfrm>
            <a:prstGeom prst="rect">
              <a:avLst/>
            </a:prstGeom>
          </p:spPr>
        </p:pic>
        <p:pic>
          <p:nvPicPr>
            <p:cNvPr id="97" name="Picture 96" descr="nn.png"/>
            <p:cNvPicPr>
              <a:picLocks noChangeAspect="1"/>
            </p:cNvPicPr>
            <p:nvPr/>
          </p:nvPicPr>
          <p:blipFill>
            <a:blip r:embed="rId7" cstate="print"/>
            <a:stretch>
              <a:fillRect/>
            </a:stretch>
          </p:blipFill>
          <p:spPr>
            <a:xfrm>
              <a:off x="6324601" y="2480538"/>
              <a:ext cx="289645" cy="274320"/>
            </a:xfrm>
            <a:prstGeom prst="rect">
              <a:avLst/>
            </a:prstGeom>
          </p:spPr>
        </p:pic>
        <p:pic>
          <p:nvPicPr>
            <p:cNvPr id="98" name="Picture 97" descr="nn.png"/>
            <p:cNvPicPr>
              <a:picLocks noChangeAspect="1"/>
            </p:cNvPicPr>
            <p:nvPr/>
          </p:nvPicPr>
          <p:blipFill>
            <a:blip r:embed="rId7" cstate="print"/>
            <a:stretch>
              <a:fillRect/>
            </a:stretch>
          </p:blipFill>
          <p:spPr>
            <a:xfrm>
              <a:off x="6324601" y="2875584"/>
              <a:ext cx="289645" cy="274320"/>
            </a:xfrm>
            <a:prstGeom prst="rect">
              <a:avLst/>
            </a:prstGeom>
          </p:spPr>
        </p:pic>
        <p:pic>
          <p:nvPicPr>
            <p:cNvPr id="99" name="Picture 98" descr="nn.png"/>
            <p:cNvPicPr>
              <a:picLocks noChangeAspect="1"/>
            </p:cNvPicPr>
            <p:nvPr/>
          </p:nvPicPr>
          <p:blipFill>
            <a:blip r:embed="rId7" cstate="print"/>
            <a:stretch>
              <a:fillRect/>
            </a:stretch>
          </p:blipFill>
          <p:spPr>
            <a:xfrm>
              <a:off x="6324601" y="3270628"/>
              <a:ext cx="289645" cy="274320"/>
            </a:xfrm>
            <a:prstGeom prst="rect">
              <a:avLst/>
            </a:prstGeom>
          </p:spPr>
        </p:pic>
      </p:grpSp>
      <p:grpSp>
        <p:nvGrpSpPr>
          <p:cNvPr id="100" name="Group 99"/>
          <p:cNvGrpSpPr/>
          <p:nvPr/>
        </p:nvGrpSpPr>
        <p:grpSpPr>
          <a:xfrm>
            <a:off x="4769068" y="1143000"/>
            <a:ext cx="292268" cy="2284422"/>
            <a:chOff x="7467600" y="838200"/>
            <a:chExt cx="292268" cy="2284422"/>
          </a:xfrm>
        </p:grpSpPr>
        <p:pic>
          <p:nvPicPr>
            <p:cNvPr id="101" name="Picture 100" descr="Charge.png"/>
            <p:cNvPicPr>
              <a:picLocks noChangeAspect="1"/>
            </p:cNvPicPr>
            <p:nvPr/>
          </p:nvPicPr>
          <p:blipFill>
            <a:blip r:embed="rId6" cstate="print"/>
            <a:stretch>
              <a:fillRect/>
            </a:stretch>
          </p:blipFill>
          <p:spPr>
            <a:xfrm>
              <a:off x="7474832" y="1231030"/>
              <a:ext cx="285036" cy="274320"/>
            </a:xfrm>
            <a:prstGeom prst="rect">
              <a:avLst/>
            </a:prstGeom>
          </p:spPr>
        </p:pic>
        <p:pic>
          <p:nvPicPr>
            <p:cNvPr id="102" name="Picture 101" descr="Charge.png"/>
            <p:cNvPicPr>
              <a:picLocks noChangeAspect="1"/>
            </p:cNvPicPr>
            <p:nvPr/>
          </p:nvPicPr>
          <p:blipFill>
            <a:blip r:embed="rId6" cstate="print"/>
            <a:stretch>
              <a:fillRect/>
            </a:stretch>
          </p:blipFill>
          <p:spPr>
            <a:xfrm>
              <a:off x="7474832" y="1642256"/>
              <a:ext cx="285036" cy="274320"/>
            </a:xfrm>
            <a:prstGeom prst="rect">
              <a:avLst/>
            </a:prstGeom>
          </p:spPr>
        </p:pic>
        <p:pic>
          <p:nvPicPr>
            <p:cNvPr id="103" name="Picture 102" descr="Charge.png"/>
            <p:cNvPicPr>
              <a:picLocks noChangeAspect="1"/>
            </p:cNvPicPr>
            <p:nvPr/>
          </p:nvPicPr>
          <p:blipFill>
            <a:blip r:embed="rId6" cstate="print"/>
            <a:stretch>
              <a:fillRect/>
            </a:stretch>
          </p:blipFill>
          <p:spPr>
            <a:xfrm>
              <a:off x="7474832" y="2053482"/>
              <a:ext cx="285036" cy="274320"/>
            </a:xfrm>
            <a:prstGeom prst="rect">
              <a:avLst/>
            </a:prstGeom>
          </p:spPr>
        </p:pic>
        <p:pic>
          <p:nvPicPr>
            <p:cNvPr id="104" name="Picture 103" descr="Charge.png"/>
            <p:cNvPicPr>
              <a:picLocks noChangeAspect="1"/>
            </p:cNvPicPr>
            <p:nvPr/>
          </p:nvPicPr>
          <p:blipFill>
            <a:blip r:embed="rId6" cstate="print"/>
            <a:stretch>
              <a:fillRect/>
            </a:stretch>
          </p:blipFill>
          <p:spPr>
            <a:xfrm>
              <a:off x="7474832" y="2433176"/>
              <a:ext cx="285036" cy="274320"/>
            </a:xfrm>
            <a:prstGeom prst="rect">
              <a:avLst/>
            </a:prstGeom>
          </p:spPr>
        </p:pic>
        <p:pic>
          <p:nvPicPr>
            <p:cNvPr id="105" name="Picture 104" descr="Charge.png"/>
            <p:cNvPicPr>
              <a:picLocks noChangeAspect="1"/>
            </p:cNvPicPr>
            <p:nvPr/>
          </p:nvPicPr>
          <p:blipFill>
            <a:blip r:embed="rId6" cstate="print"/>
            <a:stretch>
              <a:fillRect/>
            </a:stretch>
          </p:blipFill>
          <p:spPr>
            <a:xfrm>
              <a:off x="7474832" y="2848302"/>
              <a:ext cx="285036" cy="274320"/>
            </a:xfrm>
            <a:prstGeom prst="rect">
              <a:avLst/>
            </a:prstGeom>
          </p:spPr>
        </p:pic>
        <p:pic>
          <p:nvPicPr>
            <p:cNvPr id="106" name="Picture 105" descr="Charge.png"/>
            <p:cNvPicPr>
              <a:picLocks noChangeAspect="1"/>
            </p:cNvPicPr>
            <p:nvPr/>
          </p:nvPicPr>
          <p:blipFill>
            <a:blip r:embed="rId6" cstate="print"/>
            <a:stretch>
              <a:fillRect/>
            </a:stretch>
          </p:blipFill>
          <p:spPr>
            <a:xfrm>
              <a:off x="7467600" y="838200"/>
              <a:ext cx="285036" cy="274320"/>
            </a:xfrm>
            <a:prstGeom prst="rect">
              <a:avLst/>
            </a:prstGeom>
          </p:spPr>
        </p:pic>
      </p:grpSp>
      <p:grpSp>
        <p:nvGrpSpPr>
          <p:cNvPr id="162" name="Group 75"/>
          <p:cNvGrpSpPr/>
          <p:nvPr/>
        </p:nvGrpSpPr>
        <p:grpSpPr>
          <a:xfrm>
            <a:off x="6400800" y="3972580"/>
            <a:ext cx="1483098" cy="523220"/>
            <a:chOff x="4495800" y="1219200"/>
            <a:chExt cx="1483098" cy="523220"/>
          </a:xfrm>
        </p:grpSpPr>
        <p:sp>
          <p:nvSpPr>
            <p:cNvPr id="163" name="Rectangular Callout 162"/>
            <p:cNvSpPr/>
            <p:nvPr/>
          </p:nvSpPr>
          <p:spPr>
            <a:xfrm>
              <a:off x="4495800" y="1238250"/>
              <a:ext cx="1447800" cy="457200"/>
            </a:xfrm>
            <a:prstGeom prst="wedgeRectCallout">
              <a:avLst>
                <a:gd name="adj1" fmla="val -79999"/>
                <a:gd name="adj2" fmla="val 197189"/>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p:cNvSpPr txBox="1"/>
            <p:nvPr/>
          </p:nvSpPr>
          <p:spPr>
            <a:xfrm>
              <a:off x="4495800" y="1219200"/>
              <a:ext cx="1483098" cy="523220"/>
            </a:xfrm>
            <a:prstGeom prst="rect">
              <a:avLst/>
            </a:prstGeom>
            <a:noFill/>
            <a:ln>
              <a:noFill/>
            </a:ln>
          </p:spPr>
          <p:txBody>
            <a:bodyPr wrap="none" rtlCol="0">
              <a:spAutoFit/>
            </a:bodyPr>
            <a:lstStyle/>
            <a:p>
              <a:r>
                <a:rPr lang="en-US" sz="2800" dirty="0" err="1" smtClean="0">
                  <a:latin typeface="NikoshBAN" pitchFamily="2" charset="0"/>
                  <a:cs typeface="NikoshBAN" pitchFamily="2" charset="0"/>
                </a:rPr>
                <a:t>সুইচ</a:t>
              </a:r>
              <a:r>
                <a:rPr lang="en-US" sz="2800" dirty="0" smtClean="0">
                  <a:latin typeface="NikoshBAN" pitchFamily="2" charset="0"/>
                  <a:cs typeface="NikoshBAN" pitchFamily="2" charset="0"/>
                </a:rPr>
                <a:t> </a:t>
              </a:r>
              <a:r>
                <a:rPr lang="en-US" sz="2800" dirty="0" smtClean="0">
                  <a:latin typeface="Arial" pitchFamily="34" charset="0"/>
                  <a:cs typeface="Arial" pitchFamily="34" charset="0"/>
                </a:rPr>
                <a:t>OFF</a:t>
              </a:r>
              <a:endParaRPr lang="en-US" sz="2800" dirty="0">
                <a:latin typeface="NikoshBAN" pitchFamily="2" charset="0"/>
                <a:cs typeface="NikoshBAN" pitchFamily="2" charset="0"/>
              </a:endParaRPr>
            </a:p>
          </p:txBody>
        </p:sp>
      </p:grpSp>
      <p:grpSp>
        <p:nvGrpSpPr>
          <p:cNvPr id="165" name="Group 76"/>
          <p:cNvGrpSpPr/>
          <p:nvPr/>
        </p:nvGrpSpPr>
        <p:grpSpPr>
          <a:xfrm>
            <a:off x="6400800" y="3991630"/>
            <a:ext cx="1303562" cy="580370"/>
            <a:chOff x="6449788" y="1314450"/>
            <a:chExt cx="1303562" cy="580370"/>
          </a:xfrm>
        </p:grpSpPr>
        <p:sp>
          <p:nvSpPr>
            <p:cNvPr id="166" name="Rectangular Callout 165"/>
            <p:cNvSpPr/>
            <p:nvPr/>
          </p:nvSpPr>
          <p:spPr>
            <a:xfrm>
              <a:off x="6477000" y="1314450"/>
              <a:ext cx="1260102" cy="514350"/>
            </a:xfrm>
            <a:prstGeom prst="wedgeRectCallout">
              <a:avLst>
                <a:gd name="adj1" fmla="val -96497"/>
                <a:gd name="adj2" fmla="val 174967"/>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p:cNvSpPr txBox="1"/>
            <p:nvPr/>
          </p:nvSpPr>
          <p:spPr>
            <a:xfrm>
              <a:off x="6449788" y="1371600"/>
              <a:ext cx="1303562" cy="523220"/>
            </a:xfrm>
            <a:prstGeom prst="rect">
              <a:avLst/>
            </a:prstGeom>
            <a:noFill/>
            <a:ln>
              <a:noFill/>
            </a:ln>
          </p:spPr>
          <p:txBody>
            <a:bodyPr wrap="none" rtlCol="0">
              <a:spAutoFit/>
            </a:bodyPr>
            <a:lstStyle/>
            <a:p>
              <a:r>
                <a:rPr lang="en-US" sz="2800" dirty="0" err="1" smtClean="0">
                  <a:latin typeface="NikoshBAN" pitchFamily="2" charset="0"/>
                  <a:cs typeface="NikoshBAN" pitchFamily="2" charset="0"/>
                </a:rPr>
                <a:t>সুইচ</a:t>
              </a:r>
              <a:r>
                <a:rPr lang="en-US" sz="2800" dirty="0" smtClean="0">
                  <a:latin typeface="NikoshBAN" pitchFamily="2" charset="0"/>
                  <a:cs typeface="NikoshBAN" pitchFamily="2" charset="0"/>
                </a:rPr>
                <a:t> </a:t>
              </a:r>
              <a:r>
                <a:rPr lang="en-US" sz="2800" dirty="0" smtClean="0">
                  <a:latin typeface="Arial" pitchFamily="34" charset="0"/>
                  <a:cs typeface="Arial" pitchFamily="34" charset="0"/>
                </a:rPr>
                <a:t>ON</a:t>
              </a:r>
              <a:endParaRPr lang="en-US" sz="2800" dirty="0">
                <a:latin typeface="NikoshBAN" pitchFamily="2" charset="0"/>
                <a:cs typeface="NikoshBAN" pitchFamily="2" charset="0"/>
              </a:endParaRPr>
            </a:p>
          </p:txBody>
        </p:sp>
      </p:grpSp>
      <p:grpSp>
        <p:nvGrpSpPr>
          <p:cNvPr id="168" name="Group 77"/>
          <p:cNvGrpSpPr/>
          <p:nvPr/>
        </p:nvGrpSpPr>
        <p:grpSpPr>
          <a:xfrm>
            <a:off x="609600" y="3124200"/>
            <a:ext cx="1483098" cy="523220"/>
            <a:chOff x="1600200" y="1371600"/>
            <a:chExt cx="1483098" cy="523220"/>
          </a:xfrm>
        </p:grpSpPr>
        <p:sp>
          <p:nvSpPr>
            <p:cNvPr id="169" name="Rectangular Callout 168"/>
            <p:cNvSpPr/>
            <p:nvPr/>
          </p:nvSpPr>
          <p:spPr>
            <a:xfrm>
              <a:off x="1600200" y="1390650"/>
              <a:ext cx="1447800" cy="457200"/>
            </a:xfrm>
            <a:prstGeom prst="wedgeRectCallout">
              <a:avLst>
                <a:gd name="adj1" fmla="val 44728"/>
                <a:gd name="adj2" fmla="val 172620"/>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extBox 169"/>
            <p:cNvSpPr txBox="1"/>
            <p:nvPr/>
          </p:nvSpPr>
          <p:spPr>
            <a:xfrm>
              <a:off x="1600200" y="1371600"/>
              <a:ext cx="1483098" cy="523220"/>
            </a:xfrm>
            <a:prstGeom prst="rect">
              <a:avLst/>
            </a:prstGeom>
            <a:noFill/>
            <a:ln>
              <a:noFill/>
            </a:ln>
          </p:spPr>
          <p:txBody>
            <a:bodyPr wrap="none" rtlCol="0">
              <a:spAutoFit/>
            </a:bodyPr>
            <a:lstStyle/>
            <a:p>
              <a:r>
                <a:rPr lang="en-US" sz="2800" dirty="0" err="1" smtClean="0">
                  <a:latin typeface="NikoshBAN" pitchFamily="2" charset="0"/>
                  <a:cs typeface="NikoshBAN" pitchFamily="2" charset="0"/>
                </a:rPr>
                <a:t>সুইচ</a:t>
              </a:r>
              <a:r>
                <a:rPr lang="en-US" sz="2800" dirty="0" smtClean="0">
                  <a:latin typeface="NikoshBAN" pitchFamily="2" charset="0"/>
                  <a:cs typeface="NikoshBAN" pitchFamily="2" charset="0"/>
                </a:rPr>
                <a:t> </a:t>
              </a:r>
              <a:r>
                <a:rPr lang="en-US" sz="2800" dirty="0" smtClean="0">
                  <a:latin typeface="Arial" pitchFamily="34" charset="0"/>
                  <a:cs typeface="Arial" pitchFamily="34" charset="0"/>
                </a:rPr>
                <a:t>OFF</a:t>
              </a:r>
              <a:endParaRPr lang="en-US" sz="2800" dirty="0">
                <a:latin typeface="NikoshBAN" pitchFamily="2" charset="0"/>
                <a:cs typeface="NikoshBAN" pitchFamily="2" charset="0"/>
              </a:endParaRPr>
            </a:p>
          </p:txBody>
        </p:sp>
      </p:grpSp>
      <p:grpSp>
        <p:nvGrpSpPr>
          <p:cNvPr id="171" name="Group 78"/>
          <p:cNvGrpSpPr/>
          <p:nvPr/>
        </p:nvGrpSpPr>
        <p:grpSpPr>
          <a:xfrm>
            <a:off x="609600" y="3124200"/>
            <a:ext cx="1447800" cy="523220"/>
            <a:chOff x="1600200" y="381000"/>
            <a:chExt cx="1447800" cy="523220"/>
          </a:xfrm>
        </p:grpSpPr>
        <p:sp>
          <p:nvSpPr>
            <p:cNvPr id="172" name="Rectangular Callout 171"/>
            <p:cNvSpPr/>
            <p:nvPr/>
          </p:nvSpPr>
          <p:spPr>
            <a:xfrm>
              <a:off x="1600200" y="381000"/>
              <a:ext cx="1447800" cy="457200"/>
            </a:xfrm>
            <a:prstGeom prst="wedgeRectCallout">
              <a:avLst>
                <a:gd name="adj1" fmla="val 44728"/>
                <a:gd name="adj2" fmla="val 172620"/>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extBox 172"/>
            <p:cNvSpPr txBox="1"/>
            <p:nvPr/>
          </p:nvSpPr>
          <p:spPr>
            <a:xfrm>
              <a:off x="1676400" y="381000"/>
              <a:ext cx="1303562" cy="523220"/>
            </a:xfrm>
            <a:prstGeom prst="rect">
              <a:avLst/>
            </a:prstGeom>
            <a:noFill/>
            <a:ln>
              <a:noFill/>
            </a:ln>
          </p:spPr>
          <p:txBody>
            <a:bodyPr wrap="none" rtlCol="0">
              <a:spAutoFit/>
            </a:bodyPr>
            <a:lstStyle/>
            <a:p>
              <a:r>
                <a:rPr lang="en-US" sz="2800" dirty="0" err="1" smtClean="0">
                  <a:latin typeface="NikoshBAN" pitchFamily="2" charset="0"/>
                  <a:cs typeface="NikoshBAN" pitchFamily="2" charset="0"/>
                </a:rPr>
                <a:t>সুইচ</a:t>
              </a:r>
              <a:r>
                <a:rPr lang="en-US" sz="2800" dirty="0" smtClean="0">
                  <a:latin typeface="NikoshBAN" pitchFamily="2" charset="0"/>
                  <a:cs typeface="NikoshBAN" pitchFamily="2" charset="0"/>
                </a:rPr>
                <a:t> </a:t>
              </a:r>
              <a:r>
                <a:rPr lang="en-US" sz="2800" dirty="0" smtClean="0">
                  <a:latin typeface="Arial" pitchFamily="34" charset="0"/>
                  <a:cs typeface="Arial" pitchFamily="34" charset="0"/>
                </a:rPr>
                <a:t>ON</a:t>
              </a:r>
              <a:endParaRPr lang="en-US" sz="2800" dirty="0">
                <a:latin typeface="NikoshBAN" pitchFamily="2" charset="0"/>
                <a:cs typeface="NikoshBAN" pitchFamily="2" charset="0"/>
              </a:endParaRPr>
            </a:p>
          </p:txBody>
        </p:sp>
      </p:grpSp>
      <p:sp>
        <p:nvSpPr>
          <p:cNvPr id="181" name="Freeform 180"/>
          <p:cNvSpPr/>
          <p:nvPr/>
        </p:nvSpPr>
        <p:spPr>
          <a:xfrm>
            <a:off x="4319752" y="3626069"/>
            <a:ext cx="1923393" cy="1497724"/>
          </a:xfrm>
          <a:custGeom>
            <a:avLst/>
            <a:gdLst>
              <a:gd name="connsiteX0" fmla="*/ 0 w 1923393"/>
              <a:gd name="connsiteY0" fmla="*/ 1497724 h 1497724"/>
              <a:gd name="connsiteX1" fmla="*/ 1923393 w 1923393"/>
              <a:gd name="connsiteY1" fmla="*/ 1481959 h 1497724"/>
              <a:gd name="connsiteX2" fmla="*/ 1907627 w 1923393"/>
              <a:gd name="connsiteY2" fmla="*/ 0 h 1497724"/>
              <a:gd name="connsiteX3" fmla="*/ 252248 w 1923393"/>
              <a:gd name="connsiteY3" fmla="*/ 15765 h 1497724"/>
            </a:gdLst>
            <a:ahLst/>
            <a:cxnLst>
              <a:cxn ang="0">
                <a:pos x="connsiteX0" y="connsiteY0"/>
              </a:cxn>
              <a:cxn ang="0">
                <a:pos x="connsiteX1" y="connsiteY1"/>
              </a:cxn>
              <a:cxn ang="0">
                <a:pos x="connsiteX2" y="connsiteY2"/>
              </a:cxn>
              <a:cxn ang="0">
                <a:pos x="connsiteX3" y="connsiteY3"/>
              </a:cxn>
            </a:cxnLst>
            <a:rect l="l" t="t" r="r" b="b"/>
            <a:pathLst>
              <a:path w="1923393" h="1497724">
                <a:moveTo>
                  <a:pt x="0" y="1497724"/>
                </a:moveTo>
                <a:lnTo>
                  <a:pt x="1923393" y="1481959"/>
                </a:lnTo>
                <a:lnTo>
                  <a:pt x="1907627" y="0"/>
                </a:lnTo>
                <a:lnTo>
                  <a:pt x="252248" y="15765"/>
                </a:lnTo>
              </a:path>
            </a:pathLst>
          </a:custGeom>
          <a:ln w="381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53" name="Group 43"/>
          <p:cNvGrpSpPr/>
          <p:nvPr/>
        </p:nvGrpSpPr>
        <p:grpSpPr>
          <a:xfrm>
            <a:off x="5092264" y="4800600"/>
            <a:ext cx="762000" cy="754064"/>
            <a:chOff x="4191000" y="3051968"/>
            <a:chExt cx="762000" cy="754064"/>
          </a:xfrm>
        </p:grpSpPr>
        <p:pic>
          <p:nvPicPr>
            <p:cNvPr id="154" name="Picture 153" descr="electric-switch2.png"/>
            <p:cNvPicPr>
              <a:picLocks noChangeAspect="1"/>
            </p:cNvPicPr>
            <p:nvPr/>
          </p:nvPicPr>
          <p:blipFill>
            <a:blip r:embed="rId8" cstate="print"/>
            <a:stretch>
              <a:fillRect/>
            </a:stretch>
          </p:blipFill>
          <p:spPr>
            <a:xfrm>
              <a:off x="4191000" y="3051968"/>
              <a:ext cx="762000" cy="754064"/>
            </a:xfrm>
            <a:prstGeom prst="rect">
              <a:avLst/>
            </a:prstGeom>
          </p:spPr>
        </p:pic>
        <p:sp>
          <p:nvSpPr>
            <p:cNvPr id="155" name="TextBox 154"/>
            <p:cNvSpPr txBox="1"/>
            <p:nvPr/>
          </p:nvSpPr>
          <p:spPr>
            <a:xfrm>
              <a:off x="4378568" y="3200400"/>
              <a:ext cx="264816" cy="215444"/>
            </a:xfrm>
            <a:prstGeom prst="rect">
              <a:avLst/>
            </a:prstGeom>
            <a:noFill/>
          </p:spPr>
          <p:txBody>
            <a:bodyPr wrap="none" rtlCol="0">
              <a:spAutoFit/>
            </a:bodyPr>
            <a:lstStyle/>
            <a:p>
              <a:r>
                <a:rPr lang="en-US" sz="800" dirty="0" smtClean="0">
                  <a:solidFill>
                    <a:srgbClr val="00B050"/>
                  </a:solidFill>
                  <a:latin typeface="Arial" pitchFamily="34" charset="0"/>
                  <a:cs typeface="Arial" pitchFamily="34" charset="0"/>
                </a:rPr>
                <a:t>O</a:t>
              </a:r>
              <a:endParaRPr lang="en-US" sz="800" dirty="0">
                <a:solidFill>
                  <a:srgbClr val="00B050"/>
                </a:solidFill>
                <a:latin typeface="Arial" pitchFamily="34" charset="0"/>
                <a:cs typeface="Arial" pitchFamily="34" charset="0"/>
              </a:endParaRPr>
            </a:p>
          </p:txBody>
        </p:sp>
        <p:sp>
          <p:nvSpPr>
            <p:cNvPr id="156" name="TextBox 155"/>
            <p:cNvSpPr txBox="1"/>
            <p:nvPr/>
          </p:nvSpPr>
          <p:spPr>
            <a:xfrm>
              <a:off x="4467168" y="3195376"/>
              <a:ext cx="247184" cy="215444"/>
            </a:xfrm>
            <a:prstGeom prst="rect">
              <a:avLst/>
            </a:prstGeom>
            <a:noFill/>
          </p:spPr>
          <p:txBody>
            <a:bodyPr wrap="none" rtlCol="0">
              <a:spAutoFit/>
            </a:bodyPr>
            <a:lstStyle/>
            <a:p>
              <a:r>
                <a:rPr lang="en-US" sz="800" dirty="0" smtClean="0">
                  <a:solidFill>
                    <a:srgbClr val="00B050"/>
                  </a:solidFill>
                  <a:latin typeface="Arial" pitchFamily="34" charset="0"/>
                  <a:cs typeface="Arial" pitchFamily="34" charset="0"/>
                </a:rPr>
                <a:t>F</a:t>
              </a:r>
              <a:endParaRPr lang="en-US" sz="800" dirty="0">
                <a:solidFill>
                  <a:srgbClr val="00B050"/>
                </a:solidFill>
                <a:latin typeface="Arial" pitchFamily="34" charset="0"/>
                <a:cs typeface="Arial" pitchFamily="34" charset="0"/>
              </a:endParaRPr>
            </a:p>
          </p:txBody>
        </p:sp>
        <p:sp>
          <p:nvSpPr>
            <p:cNvPr id="157" name="TextBox 156"/>
            <p:cNvSpPr txBox="1"/>
            <p:nvPr/>
          </p:nvSpPr>
          <p:spPr>
            <a:xfrm>
              <a:off x="4518248" y="3195376"/>
              <a:ext cx="247184" cy="215444"/>
            </a:xfrm>
            <a:prstGeom prst="rect">
              <a:avLst/>
            </a:prstGeom>
            <a:noFill/>
          </p:spPr>
          <p:txBody>
            <a:bodyPr wrap="none" rtlCol="0">
              <a:spAutoFit/>
            </a:bodyPr>
            <a:lstStyle/>
            <a:p>
              <a:r>
                <a:rPr lang="en-US" sz="800" dirty="0" smtClean="0">
                  <a:solidFill>
                    <a:srgbClr val="00B050"/>
                  </a:solidFill>
                  <a:latin typeface="Arial" pitchFamily="34" charset="0"/>
                  <a:cs typeface="Arial" pitchFamily="34" charset="0"/>
                </a:rPr>
                <a:t>F</a:t>
              </a:r>
              <a:endParaRPr lang="en-US" sz="800" dirty="0">
                <a:solidFill>
                  <a:srgbClr val="00B050"/>
                </a:solidFill>
                <a:latin typeface="Arial" pitchFamily="34" charset="0"/>
                <a:cs typeface="Arial" pitchFamily="34" charset="0"/>
              </a:endParaRPr>
            </a:p>
          </p:txBody>
        </p:sp>
      </p:grpSp>
      <p:sp>
        <p:nvSpPr>
          <p:cNvPr id="182" name="Freeform 181"/>
          <p:cNvSpPr/>
          <p:nvPr/>
        </p:nvSpPr>
        <p:spPr>
          <a:xfrm>
            <a:off x="2380593" y="3783724"/>
            <a:ext cx="1387366" cy="1434662"/>
          </a:xfrm>
          <a:custGeom>
            <a:avLst/>
            <a:gdLst>
              <a:gd name="connsiteX0" fmla="*/ 583324 w 1387366"/>
              <a:gd name="connsiteY0" fmla="*/ 1418897 h 1434662"/>
              <a:gd name="connsiteX1" fmla="*/ 0 w 1387366"/>
              <a:gd name="connsiteY1" fmla="*/ 1434662 h 1434662"/>
              <a:gd name="connsiteX2" fmla="*/ 31531 w 1387366"/>
              <a:gd name="connsiteY2" fmla="*/ 0 h 1434662"/>
              <a:gd name="connsiteX3" fmla="*/ 1387366 w 1387366"/>
              <a:gd name="connsiteY3" fmla="*/ 15766 h 1434662"/>
            </a:gdLst>
            <a:ahLst/>
            <a:cxnLst>
              <a:cxn ang="0">
                <a:pos x="connsiteX0" y="connsiteY0"/>
              </a:cxn>
              <a:cxn ang="0">
                <a:pos x="connsiteX1" y="connsiteY1"/>
              </a:cxn>
              <a:cxn ang="0">
                <a:pos x="connsiteX2" y="connsiteY2"/>
              </a:cxn>
              <a:cxn ang="0">
                <a:pos x="connsiteX3" y="connsiteY3"/>
              </a:cxn>
            </a:cxnLst>
            <a:rect l="l" t="t" r="r" b="b"/>
            <a:pathLst>
              <a:path w="1387366" h="1434662">
                <a:moveTo>
                  <a:pt x="583324" y="1418897"/>
                </a:moveTo>
                <a:lnTo>
                  <a:pt x="0" y="1434662"/>
                </a:lnTo>
                <a:lnTo>
                  <a:pt x="31531" y="0"/>
                </a:lnTo>
                <a:lnTo>
                  <a:pt x="1387366" y="15766"/>
                </a:lnTo>
              </a:path>
            </a:pathLst>
          </a:custGeom>
          <a:ln w="38100">
            <a:solidFill>
              <a:srgbClr val="00B050"/>
            </a:solidFill>
          </a:ln>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44" name="Group 31"/>
          <p:cNvGrpSpPr/>
          <p:nvPr/>
        </p:nvGrpSpPr>
        <p:grpSpPr>
          <a:xfrm>
            <a:off x="1739464" y="4191000"/>
            <a:ext cx="762000" cy="754064"/>
            <a:chOff x="4191000" y="3051968"/>
            <a:chExt cx="762000" cy="754064"/>
          </a:xfrm>
        </p:grpSpPr>
        <p:pic>
          <p:nvPicPr>
            <p:cNvPr id="145" name="Picture 144" descr="electric-switch2.png"/>
            <p:cNvPicPr>
              <a:picLocks noChangeAspect="1"/>
            </p:cNvPicPr>
            <p:nvPr/>
          </p:nvPicPr>
          <p:blipFill>
            <a:blip r:embed="rId8" cstate="print"/>
            <a:stretch>
              <a:fillRect/>
            </a:stretch>
          </p:blipFill>
          <p:spPr>
            <a:xfrm>
              <a:off x="4191000" y="3051968"/>
              <a:ext cx="762000" cy="754064"/>
            </a:xfrm>
            <a:prstGeom prst="rect">
              <a:avLst/>
            </a:prstGeom>
          </p:spPr>
        </p:pic>
        <p:sp>
          <p:nvSpPr>
            <p:cNvPr id="146" name="TextBox 145"/>
            <p:cNvSpPr txBox="1"/>
            <p:nvPr/>
          </p:nvSpPr>
          <p:spPr>
            <a:xfrm>
              <a:off x="4378568" y="3200400"/>
              <a:ext cx="264816" cy="215444"/>
            </a:xfrm>
            <a:prstGeom prst="rect">
              <a:avLst/>
            </a:prstGeom>
            <a:noFill/>
          </p:spPr>
          <p:txBody>
            <a:bodyPr wrap="none" rtlCol="0">
              <a:spAutoFit/>
            </a:bodyPr>
            <a:lstStyle/>
            <a:p>
              <a:r>
                <a:rPr lang="en-US" sz="800" dirty="0" smtClean="0">
                  <a:solidFill>
                    <a:srgbClr val="00B050"/>
                  </a:solidFill>
                  <a:latin typeface="Arial" pitchFamily="34" charset="0"/>
                  <a:cs typeface="Arial" pitchFamily="34" charset="0"/>
                </a:rPr>
                <a:t>O</a:t>
              </a:r>
              <a:endParaRPr lang="en-US" sz="800" dirty="0">
                <a:solidFill>
                  <a:srgbClr val="00B050"/>
                </a:solidFill>
                <a:latin typeface="Arial" pitchFamily="34" charset="0"/>
                <a:cs typeface="Arial" pitchFamily="34" charset="0"/>
              </a:endParaRPr>
            </a:p>
          </p:txBody>
        </p:sp>
        <p:sp>
          <p:nvSpPr>
            <p:cNvPr id="147" name="TextBox 146"/>
            <p:cNvSpPr txBox="1"/>
            <p:nvPr/>
          </p:nvSpPr>
          <p:spPr>
            <a:xfrm>
              <a:off x="4467168" y="3195376"/>
              <a:ext cx="247184" cy="215444"/>
            </a:xfrm>
            <a:prstGeom prst="rect">
              <a:avLst/>
            </a:prstGeom>
            <a:noFill/>
          </p:spPr>
          <p:txBody>
            <a:bodyPr wrap="none" rtlCol="0">
              <a:spAutoFit/>
            </a:bodyPr>
            <a:lstStyle/>
            <a:p>
              <a:r>
                <a:rPr lang="en-US" sz="800" dirty="0" smtClean="0">
                  <a:solidFill>
                    <a:srgbClr val="00B050"/>
                  </a:solidFill>
                  <a:latin typeface="Arial" pitchFamily="34" charset="0"/>
                  <a:cs typeface="Arial" pitchFamily="34" charset="0"/>
                </a:rPr>
                <a:t>F</a:t>
              </a:r>
              <a:endParaRPr lang="en-US" sz="800" dirty="0">
                <a:solidFill>
                  <a:srgbClr val="00B050"/>
                </a:solidFill>
                <a:latin typeface="Arial" pitchFamily="34" charset="0"/>
                <a:cs typeface="Arial" pitchFamily="34" charset="0"/>
              </a:endParaRPr>
            </a:p>
          </p:txBody>
        </p:sp>
        <p:sp>
          <p:nvSpPr>
            <p:cNvPr id="148" name="TextBox 147"/>
            <p:cNvSpPr txBox="1"/>
            <p:nvPr/>
          </p:nvSpPr>
          <p:spPr>
            <a:xfrm>
              <a:off x="4518248" y="3195376"/>
              <a:ext cx="247184" cy="215444"/>
            </a:xfrm>
            <a:prstGeom prst="rect">
              <a:avLst/>
            </a:prstGeom>
            <a:noFill/>
          </p:spPr>
          <p:txBody>
            <a:bodyPr wrap="none" rtlCol="0">
              <a:spAutoFit/>
            </a:bodyPr>
            <a:lstStyle/>
            <a:p>
              <a:r>
                <a:rPr lang="en-US" sz="800" dirty="0" smtClean="0">
                  <a:solidFill>
                    <a:srgbClr val="00B050"/>
                  </a:solidFill>
                  <a:latin typeface="Arial" pitchFamily="34" charset="0"/>
                  <a:cs typeface="Arial" pitchFamily="34" charset="0"/>
                </a:rPr>
                <a:t>F</a:t>
              </a:r>
              <a:endParaRPr lang="en-US" sz="800" dirty="0">
                <a:solidFill>
                  <a:srgbClr val="00B050"/>
                </a:solidFill>
                <a:latin typeface="Arial" pitchFamily="34" charset="0"/>
                <a:cs typeface="Arial" pitchFamily="34" charset="0"/>
              </a:endParaRPr>
            </a:p>
          </p:txBody>
        </p:sp>
      </p:grpSp>
      <p:pic>
        <p:nvPicPr>
          <p:cNvPr id="188" name="Picture 187" descr="nn.png"/>
          <p:cNvPicPr>
            <a:picLocks noChangeAspect="1"/>
          </p:cNvPicPr>
          <p:nvPr/>
        </p:nvPicPr>
        <p:blipFill>
          <a:blip r:embed="rId7" cstate="print"/>
          <a:stretch>
            <a:fillRect/>
          </a:stretch>
        </p:blipFill>
        <p:spPr>
          <a:xfrm>
            <a:off x="4953000" y="2514600"/>
            <a:ext cx="289645" cy="274320"/>
          </a:xfrm>
          <a:prstGeom prst="rect">
            <a:avLst/>
          </a:prstGeom>
        </p:spPr>
      </p:pic>
      <p:pic>
        <p:nvPicPr>
          <p:cNvPr id="189" name="Picture 188" descr="nn.png"/>
          <p:cNvPicPr>
            <a:picLocks noChangeAspect="1"/>
          </p:cNvPicPr>
          <p:nvPr/>
        </p:nvPicPr>
        <p:blipFill>
          <a:blip r:embed="rId7" cstate="print"/>
          <a:stretch>
            <a:fillRect/>
          </a:stretch>
        </p:blipFill>
        <p:spPr>
          <a:xfrm>
            <a:off x="2590800" y="5060732"/>
            <a:ext cx="289645" cy="274320"/>
          </a:xfrm>
          <a:prstGeom prst="rect">
            <a:avLst/>
          </a:prstGeom>
        </p:spPr>
      </p:pic>
      <p:grpSp>
        <p:nvGrpSpPr>
          <p:cNvPr id="158" name="Group 59"/>
          <p:cNvGrpSpPr/>
          <p:nvPr/>
        </p:nvGrpSpPr>
        <p:grpSpPr>
          <a:xfrm>
            <a:off x="5105400" y="4819650"/>
            <a:ext cx="762000" cy="756034"/>
            <a:chOff x="4724400" y="3505200"/>
            <a:chExt cx="762000" cy="756034"/>
          </a:xfrm>
        </p:grpSpPr>
        <p:pic>
          <p:nvPicPr>
            <p:cNvPr id="159" name="Picture 158" descr="electric-switch1.png"/>
            <p:cNvPicPr>
              <a:picLocks noChangeAspect="1"/>
            </p:cNvPicPr>
            <p:nvPr/>
          </p:nvPicPr>
          <p:blipFill>
            <a:blip r:embed="rId9" cstate="print"/>
            <a:stretch>
              <a:fillRect/>
            </a:stretch>
          </p:blipFill>
          <p:spPr>
            <a:xfrm>
              <a:off x="4724400" y="3505200"/>
              <a:ext cx="762000" cy="756034"/>
            </a:xfrm>
            <a:prstGeom prst="rect">
              <a:avLst/>
            </a:prstGeom>
          </p:spPr>
        </p:pic>
        <p:sp>
          <p:nvSpPr>
            <p:cNvPr id="160" name="TextBox 159"/>
            <p:cNvSpPr txBox="1"/>
            <p:nvPr/>
          </p:nvSpPr>
          <p:spPr>
            <a:xfrm>
              <a:off x="4932464" y="3898841"/>
              <a:ext cx="264816" cy="215444"/>
            </a:xfrm>
            <a:prstGeom prst="rect">
              <a:avLst/>
            </a:prstGeom>
            <a:noFill/>
          </p:spPr>
          <p:txBody>
            <a:bodyPr wrap="none" rtlCol="0">
              <a:spAutoFit/>
            </a:bodyPr>
            <a:lstStyle/>
            <a:p>
              <a:r>
                <a:rPr lang="en-US" sz="800" dirty="0" smtClean="0">
                  <a:solidFill>
                    <a:srgbClr val="FF0000"/>
                  </a:solidFill>
                  <a:latin typeface="Arial" pitchFamily="34" charset="0"/>
                  <a:cs typeface="Arial" pitchFamily="34" charset="0"/>
                </a:rPr>
                <a:t>O</a:t>
              </a:r>
              <a:endParaRPr lang="en-US" sz="800" dirty="0">
                <a:solidFill>
                  <a:srgbClr val="FF0000"/>
                </a:solidFill>
                <a:latin typeface="Arial" pitchFamily="34" charset="0"/>
                <a:cs typeface="Arial" pitchFamily="34" charset="0"/>
              </a:endParaRPr>
            </a:p>
          </p:txBody>
        </p:sp>
        <p:sp>
          <p:nvSpPr>
            <p:cNvPr id="161" name="TextBox 160"/>
            <p:cNvSpPr txBox="1"/>
            <p:nvPr/>
          </p:nvSpPr>
          <p:spPr>
            <a:xfrm>
              <a:off x="5013296" y="3898128"/>
              <a:ext cx="258404" cy="215444"/>
            </a:xfrm>
            <a:prstGeom prst="rect">
              <a:avLst/>
            </a:prstGeom>
            <a:noFill/>
          </p:spPr>
          <p:txBody>
            <a:bodyPr wrap="none" rtlCol="0">
              <a:spAutoFit/>
            </a:bodyPr>
            <a:lstStyle/>
            <a:p>
              <a:r>
                <a:rPr lang="en-US" sz="800" dirty="0" smtClean="0">
                  <a:solidFill>
                    <a:srgbClr val="FF0000"/>
                  </a:solidFill>
                  <a:latin typeface="Arial" pitchFamily="34" charset="0"/>
                  <a:cs typeface="Arial" pitchFamily="34" charset="0"/>
                </a:rPr>
                <a:t>N</a:t>
              </a:r>
              <a:endParaRPr lang="en-US" sz="800" dirty="0">
                <a:solidFill>
                  <a:srgbClr val="FF0000"/>
                </a:solidFill>
                <a:latin typeface="Arial" pitchFamily="34" charset="0"/>
                <a:cs typeface="Arial" pitchFamily="34" charset="0"/>
              </a:endParaRPr>
            </a:p>
          </p:txBody>
        </p:sp>
      </p:grpSp>
      <p:grpSp>
        <p:nvGrpSpPr>
          <p:cNvPr id="149" name="Group 39"/>
          <p:cNvGrpSpPr/>
          <p:nvPr/>
        </p:nvGrpSpPr>
        <p:grpSpPr>
          <a:xfrm>
            <a:off x="1752600" y="4191000"/>
            <a:ext cx="762000" cy="756034"/>
            <a:chOff x="4724400" y="3505200"/>
            <a:chExt cx="762000" cy="756034"/>
          </a:xfrm>
        </p:grpSpPr>
        <p:pic>
          <p:nvPicPr>
            <p:cNvPr id="150" name="Picture 149" descr="electric-switch1.png"/>
            <p:cNvPicPr>
              <a:picLocks noChangeAspect="1"/>
            </p:cNvPicPr>
            <p:nvPr/>
          </p:nvPicPr>
          <p:blipFill>
            <a:blip r:embed="rId9" cstate="print"/>
            <a:stretch>
              <a:fillRect/>
            </a:stretch>
          </p:blipFill>
          <p:spPr>
            <a:xfrm>
              <a:off x="4724400" y="3505200"/>
              <a:ext cx="762000" cy="756034"/>
            </a:xfrm>
            <a:prstGeom prst="rect">
              <a:avLst/>
            </a:prstGeom>
          </p:spPr>
        </p:pic>
        <p:sp>
          <p:nvSpPr>
            <p:cNvPr id="151" name="TextBox 150"/>
            <p:cNvSpPr txBox="1"/>
            <p:nvPr/>
          </p:nvSpPr>
          <p:spPr>
            <a:xfrm>
              <a:off x="4932464" y="3898841"/>
              <a:ext cx="264816" cy="215444"/>
            </a:xfrm>
            <a:prstGeom prst="rect">
              <a:avLst/>
            </a:prstGeom>
            <a:noFill/>
          </p:spPr>
          <p:txBody>
            <a:bodyPr wrap="none" rtlCol="0">
              <a:spAutoFit/>
            </a:bodyPr>
            <a:lstStyle/>
            <a:p>
              <a:r>
                <a:rPr lang="en-US" sz="800" dirty="0" smtClean="0">
                  <a:solidFill>
                    <a:srgbClr val="FF0000"/>
                  </a:solidFill>
                  <a:latin typeface="Arial" pitchFamily="34" charset="0"/>
                  <a:cs typeface="Arial" pitchFamily="34" charset="0"/>
                </a:rPr>
                <a:t>O</a:t>
              </a:r>
              <a:endParaRPr lang="en-US" sz="800" dirty="0">
                <a:solidFill>
                  <a:srgbClr val="FF0000"/>
                </a:solidFill>
                <a:latin typeface="Arial" pitchFamily="34" charset="0"/>
                <a:cs typeface="Arial" pitchFamily="34" charset="0"/>
              </a:endParaRPr>
            </a:p>
          </p:txBody>
        </p:sp>
        <p:sp>
          <p:nvSpPr>
            <p:cNvPr id="152" name="TextBox 151"/>
            <p:cNvSpPr txBox="1"/>
            <p:nvPr/>
          </p:nvSpPr>
          <p:spPr>
            <a:xfrm>
              <a:off x="5013296" y="3898128"/>
              <a:ext cx="258404" cy="215444"/>
            </a:xfrm>
            <a:prstGeom prst="rect">
              <a:avLst/>
            </a:prstGeom>
            <a:noFill/>
          </p:spPr>
          <p:txBody>
            <a:bodyPr wrap="none" rtlCol="0">
              <a:spAutoFit/>
            </a:bodyPr>
            <a:lstStyle/>
            <a:p>
              <a:r>
                <a:rPr lang="en-US" sz="800" dirty="0" smtClean="0">
                  <a:solidFill>
                    <a:srgbClr val="FF0000"/>
                  </a:solidFill>
                  <a:latin typeface="Arial" pitchFamily="34" charset="0"/>
                  <a:cs typeface="Arial" pitchFamily="34" charset="0"/>
                </a:rPr>
                <a:t>N</a:t>
              </a:r>
              <a:endParaRPr lang="en-US" sz="800" dirty="0">
                <a:solidFill>
                  <a:srgbClr val="FF0000"/>
                </a:solidFill>
                <a:latin typeface="Arial" pitchFamily="34" charset="0"/>
                <a:cs typeface="Arial" pitchFamily="34" charset="0"/>
              </a:endParaRPr>
            </a:p>
          </p:txBody>
        </p:sp>
      </p:grpSp>
      <p:sp>
        <p:nvSpPr>
          <p:cNvPr id="191" name="TextBox 190"/>
          <p:cNvSpPr txBox="1"/>
          <p:nvPr/>
        </p:nvSpPr>
        <p:spPr>
          <a:xfrm>
            <a:off x="2057400" y="228600"/>
            <a:ext cx="4709944"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3200" dirty="0" smtClean="0">
                <a:latin typeface="NikoshBAN" pitchFamily="2" charset="0"/>
                <a:cs typeface="NikoshBAN" pitchFamily="2" charset="0"/>
              </a:rPr>
              <a:t>ধারক কীভাবে তড়িৎ সংরক্ষণ করে?</a:t>
            </a:r>
            <a:endParaRPr lang="en-US" sz="3200" dirty="0">
              <a:latin typeface="NikoshBAN" pitchFamily="2" charset="0"/>
              <a:cs typeface="NikoshBAN" pitchFamily="2" charset="0"/>
            </a:endParaRPr>
          </a:p>
        </p:txBody>
      </p:sp>
      <p:grpSp>
        <p:nvGrpSpPr>
          <p:cNvPr id="199" name="Group 198"/>
          <p:cNvGrpSpPr/>
          <p:nvPr/>
        </p:nvGrpSpPr>
        <p:grpSpPr>
          <a:xfrm>
            <a:off x="3352800" y="228600"/>
            <a:ext cx="1863011" cy="990600"/>
            <a:chOff x="7162800" y="228600"/>
            <a:chExt cx="1863011" cy="990600"/>
          </a:xfrm>
        </p:grpSpPr>
        <p:cxnSp>
          <p:nvCxnSpPr>
            <p:cNvPr id="198" name="Straight Arrow Connector 197"/>
            <p:cNvCxnSpPr/>
            <p:nvPr/>
          </p:nvCxnSpPr>
          <p:spPr>
            <a:xfrm>
              <a:off x="8077200" y="685800"/>
              <a:ext cx="0" cy="533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a:off x="7162800" y="228600"/>
              <a:ext cx="1863011"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3200" dirty="0" smtClean="0">
                  <a:latin typeface="NikoshBAN" pitchFamily="2" charset="0"/>
                  <a:cs typeface="NikoshBAN" pitchFamily="2" charset="0"/>
                </a:rPr>
                <a:t>তড়িৎ অন্তরক</a:t>
              </a:r>
              <a:endParaRPr lang="en-US" sz="3200" dirty="0">
                <a:latin typeface="NikoshBAN" pitchFamily="2" charset="0"/>
                <a:cs typeface="NikoshBAN" pitchFamily="2" charset="0"/>
              </a:endParaRPr>
            </a:p>
          </p:txBody>
        </p:sp>
      </p:grpSp>
      <p:sp>
        <p:nvSpPr>
          <p:cNvPr id="107" name="TextBox 106"/>
          <p:cNvSpPr txBox="1"/>
          <p:nvPr/>
        </p:nvSpPr>
        <p:spPr>
          <a:xfrm>
            <a:off x="1705302" y="273268"/>
            <a:ext cx="5334000" cy="52322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2800" dirty="0" smtClean="0">
                <a:latin typeface="NikoshBAN" pitchFamily="2" charset="0"/>
                <a:cs typeface="NikoshBAN" pitchFamily="2" charset="0"/>
              </a:rPr>
              <a:t>ধাতব পাতগুলোতে কী কী মৌলিক কণা রয়েছে?</a:t>
            </a:r>
            <a:endParaRPr lang="en-US" sz="2800" dirty="0">
              <a:latin typeface="NikoshBAN" pitchFamily="2" charset="0"/>
              <a:cs typeface="NikoshBAN" pitchFamily="2" charset="0"/>
            </a:endParaRPr>
          </a:p>
        </p:txBody>
      </p:sp>
      <p:sp>
        <p:nvSpPr>
          <p:cNvPr id="108" name="TextBox 107"/>
          <p:cNvSpPr txBox="1"/>
          <p:nvPr/>
        </p:nvSpPr>
        <p:spPr>
          <a:xfrm>
            <a:off x="3505200" y="2133600"/>
            <a:ext cx="421910" cy="584775"/>
          </a:xfrm>
          <a:prstGeom prst="rect">
            <a:avLst/>
          </a:prstGeom>
          <a:noFill/>
        </p:spPr>
        <p:txBody>
          <a:bodyPr wrap="none" rtlCol="0">
            <a:spAutoFit/>
          </a:bodyPr>
          <a:lstStyle/>
          <a:p>
            <a:r>
              <a:rPr lang="en-US" sz="3200" dirty="0" smtClean="0"/>
              <a:t>A</a:t>
            </a:r>
            <a:endParaRPr lang="bn-BD" sz="3200" dirty="0" smtClean="0"/>
          </a:p>
        </p:txBody>
      </p:sp>
      <p:sp>
        <p:nvSpPr>
          <p:cNvPr id="110" name="TextBox 109"/>
          <p:cNvSpPr txBox="1"/>
          <p:nvPr/>
        </p:nvSpPr>
        <p:spPr>
          <a:xfrm>
            <a:off x="941513" y="228600"/>
            <a:ext cx="7211887" cy="584775"/>
          </a:xfrm>
          <a:prstGeom prst="rect">
            <a:avLst/>
          </a:prstGeom>
          <a:solidFill>
            <a:schemeClr val="accent5">
              <a:lumMod val="60000"/>
              <a:lumOff val="40000"/>
            </a:schemeClr>
          </a:solidFill>
        </p:spPr>
        <p:txBody>
          <a:bodyPr wrap="square" rtlCol="0">
            <a:spAutoFit/>
          </a:bodyPr>
          <a:lstStyle/>
          <a:p>
            <a:r>
              <a:rPr lang="bn-BD" sz="3200" dirty="0" smtClean="0">
                <a:latin typeface="NikoshBAN" pitchFamily="2" charset="0"/>
                <a:cs typeface="NikoshBAN" pitchFamily="2" charset="0"/>
              </a:rPr>
              <a:t>ঋণাত্মক উৎস থেকে ইলেকট্রন কোন পাতের দিকে যাচ্ছে?</a:t>
            </a:r>
            <a:endParaRPr lang="en-US" sz="3200" dirty="0">
              <a:latin typeface="NikoshBAN" pitchFamily="2" charset="0"/>
              <a:cs typeface="NikoshBAN" pitchFamily="2" charset="0"/>
            </a:endParaRPr>
          </a:p>
        </p:txBody>
      </p:sp>
      <p:sp>
        <p:nvSpPr>
          <p:cNvPr id="112" name="TextBox 111"/>
          <p:cNvSpPr txBox="1"/>
          <p:nvPr/>
        </p:nvSpPr>
        <p:spPr>
          <a:xfrm>
            <a:off x="1752600" y="228600"/>
            <a:ext cx="5492209" cy="584775"/>
          </a:xfrm>
          <a:prstGeom prst="rect">
            <a:avLst/>
          </a:prstGeom>
          <a:solidFill>
            <a:schemeClr val="accent6">
              <a:lumMod val="20000"/>
              <a:lumOff val="80000"/>
            </a:schemeClr>
          </a:solidFill>
        </p:spPr>
        <p:txBody>
          <a:bodyPr wrap="none" rtlCol="0">
            <a:spAutoFit/>
          </a:bodyPr>
          <a:lstStyle/>
          <a:p>
            <a:r>
              <a:rPr lang="en-US" sz="3200" dirty="0" smtClean="0">
                <a:latin typeface="NikoshBAN" pitchFamily="2" charset="0"/>
                <a:cs typeface="NikoshBAN" pitchFamily="2" charset="0"/>
              </a:rPr>
              <a:t>A</a:t>
            </a:r>
            <a:r>
              <a:rPr lang="bn-BD" sz="3200" dirty="0" smtClean="0">
                <a:latin typeface="NikoshBAN" pitchFamily="2" charset="0"/>
                <a:cs typeface="NikoshBAN" pitchFamily="2" charset="0"/>
              </a:rPr>
              <a:t> পাতটি কোন ধরনের চার্জে চার্জিত হবে?</a:t>
            </a:r>
            <a:endParaRPr lang="en-US" sz="3200" dirty="0">
              <a:latin typeface="NikoshBAN" pitchFamily="2" charset="0"/>
              <a:cs typeface="NikoshBAN" pitchFamily="2" charset="0"/>
            </a:endParaRPr>
          </a:p>
        </p:txBody>
      </p:sp>
      <p:sp>
        <p:nvSpPr>
          <p:cNvPr id="113" name="TextBox 112"/>
          <p:cNvSpPr txBox="1"/>
          <p:nvPr/>
        </p:nvSpPr>
        <p:spPr>
          <a:xfrm>
            <a:off x="1066800" y="228600"/>
            <a:ext cx="6858000" cy="584775"/>
          </a:xfrm>
          <a:prstGeom prst="rect">
            <a:avLst/>
          </a:prstGeom>
          <a:solidFill>
            <a:schemeClr val="accent2">
              <a:lumMod val="40000"/>
              <a:lumOff val="60000"/>
            </a:schemeClr>
          </a:solidFill>
        </p:spPr>
        <p:txBody>
          <a:bodyPr wrap="square" rtlCol="0">
            <a:spAutoFit/>
          </a:bodyPr>
          <a:lstStyle/>
          <a:p>
            <a:r>
              <a:rPr lang="en-US" sz="3200" dirty="0" smtClean="0">
                <a:latin typeface="NikoshBAN" pitchFamily="2" charset="0"/>
                <a:cs typeface="NikoshBAN" pitchFamily="2" charset="0"/>
              </a:rPr>
              <a:t>B</a:t>
            </a:r>
            <a:r>
              <a:rPr lang="bn-BD" sz="3200" dirty="0" smtClean="0">
                <a:latin typeface="NikoshBAN" pitchFamily="2" charset="0"/>
                <a:cs typeface="NikoshBAN" pitchFamily="2" charset="0"/>
              </a:rPr>
              <a:t> পাতের কণাগুলোর অবস্থানের </a:t>
            </a:r>
            <a:r>
              <a:rPr lang="bn-BD" sz="3200" dirty="0" smtClean="0">
                <a:latin typeface="NikoshBAN" pitchFamily="2" charset="0"/>
                <a:cs typeface="NikoshBAN" pitchFamily="2" charset="0"/>
              </a:rPr>
              <a:t>কোন </a:t>
            </a:r>
            <a:r>
              <a:rPr lang="bn-BD" sz="3200" dirty="0" smtClean="0">
                <a:latin typeface="NikoshBAN" pitchFamily="2" charset="0"/>
                <a:cs typeface="NikoshBAN" pitchFamily="2" charset="0"/>
              </a:rPr>
              <a:t>পরিবর্তন হবে?</a:t>
            </a:r>
            <a:endParaRPr lang="en-US" sz="3200" dirty="0">
              <a:latin typeface="NikoshBAN" pitchFamily="2" charset="0"/>
              <a:cs typeface="NikoshBAN" pitchFamily="2" charset="0"/>
            </a:endParaRPr>
          </a:p>
        </p:txBody>
      </p:sp>
      <p:sp>
        <p:nvSpPr>
          <p:cNvPr id="114" name="TextBox 113"/>
          <p:cNvSpPr txBox="1"/>
          <p:nvPr/>
        </p:nvSpPr>
        <p:spPr>
          <a:xfrm>
            <a:off x="5486400" y="1295400"/>
            <a:ext cx="3352800" cy="1384995"/>
          </a:xfrm>
          <a:prstGeom prst="rect">
            <a:avLst/>
          </a:prstGeom>
          <a:solidFill>
            <a:schemeClr val="accent5">
              <a:lumMod val="60000"/>
              <a:lumOff val="40000"/>
            </a:schemeClr>
          </a:solidFill>
        </p:spPr>
        <p:txBody>
          <a:bodyPr wrap="square" rtlCol="0">
            <a:spAutoFit/>
          </a:bodyPr>
          <a:lstStyle/>
          <a:p>
            <a:r>
              <a:rPr lang="en-US" sz="2800" dirty="0" smtClean="0">
                <a:latin typeface="NikoshBAN" pitchFamily="2" charset="0"/>
                <a:cs typeface="NikoshBAN" pitchFamily="2" charset="0"/>
              </a:rPr>
              <a:t>B </a:t>
            </a:r>
            <a:r>
              <a:rPr lang="bn-BD" sz="2800" dirty="0" smtClean="0">
                <a:latin typeface="NikoshBAN" pitchFamily="2" charset="0"/>
                <a:cs typeface="NikoshBAN" pitchFamily="2" charset="0"/>
              </a:rPr>
              <a:t>পাতকে তড়িৎ উৎসের ধনাত্মক প্রান্তের সাথে সংযোগ করলে কী  ঘটবে?</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9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07"/>
                                        </p:tgtEl>
                                        <p:attrNameLst>
                                          <p:attrName>style.visibility</p:attrName>
                                        </p:attrNameLst>
                                      </p:cBhvr>
                                      <p:to>
                                        <p:strVal val="visible"/>
                                      </p:to>
                                    </p:set>
                                    <p:animEffect transition="in" filter="wipe(left)">
                                      <p:cBhvr>
                                        <p:cTn id="11" dur="500"/>
                                        <p:tgtEl>
                                          <p:spTgt spid="10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8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0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99"/>
                                        </p:tgtEl>
                                        <p:attrNameLst>
                                          <p:attrName>style.visibility</p:attrName>
                                        </p:attrNameLst>
                                      </p:cBhvr>
                                      <p:to>
                                        <p:strVal val="visible"/>
                                      </p:to>
                                    </p:set>
                                    <p:animEffect transition="in" filter="wipe(up)">
                                      <p:cBhvr>
                                        <p:cTn id="37" dur="500"/>
                                        <p:tgtEl>
                                          <p:spTgt spid="199"/>
                                        </p:tgtEl>
                                      </p:cBhvr>
                                    </p:animEffect>
                                  </p:childTnLst>
                                  <p:subTnLst>
                                    <p:set>
                                      <p:cBhvr override="childStyle">
                                        <p:cTn dur="1" fill="hold" display="0" masterRel="nextClick" afterEffect="1"/>
                                        <p:tgtEl>
                                          <p:spTgt spid="199"/>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79"/>
                                        </p:tgtEl>
                                        <p:attrNameLst>
                                          <p:attrName>style.visibility</p:attrName>
                                        </p:attrNameLst>
                                      </p:cBhvr>
                                      <p:to>
                                        <p:strVal val="visible"/>
                                      </p:to>
                                    </p:set>
                                    <p:anim calcmode="lin" valueType="num">
                                      <p:cBhvr additive="base">
                                        <p:cTn id="42" dur="500" fill="hold"/>
                                        <p:tgtEl>
                                          <p:spTgt spid="179"/>
                                        </p:tgtEl>
                                        <p:attrNameLst>
                                          <p:attrName>ppt_x</p:attrName>
                                        </p:attrNameLst>
                                      </p:cBhvr>
                                      <p:tavLst>
                                        <p:tav tm="0">
                                          <p:val>
                                            <p:strVal val="#ppt_x"/>
                                          </p:val>
                                        </p:tav>
                                        <p:tav tm="100000">
                                          <p:val>
                                            <p:strVal val="#ppt_x"/>
                                          </p:val>
                                        </p:tav>
                                      </p:tavLst>
                                    </p:anim>
                                    <p:anim calcmode="lin" valueType="num">
                                      <p:cBhvr additive="base">
                                        <p:cTn id="43" dur="500" fill="hold"/>
                                        <p:tgtEl>
                                          <p:spTgt spid="17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nodeType="clickEffect">
                                  <p:stCondLst>
                                    <p:cond delay="0"/>
                                  </p:stCondLst>
                                  <p:childTnLst>
                                    <p:set>
                                      <p:cBhvr>
                                        <p:cTn id="47" dur="1" fill="hold">
                                          <p:stCondLst>
                                            <p:cond delay="0"/>
                                          </p:stCondLst>
                                        </p:cTn>
                                        <p:tgtEl>
                                          <p:spTgt spid="144"/>
                                        </p:tgtEl>
                                        <p:attrNameLst>
                                          <p:attrName>style.visibility</p:attrName>
                                        </p:attrNameLst>
                                      </p:cBhvr>
                                      <p:to>
                                        <p:strVal val="visible"/>
                                      </p:to>
                                    </p:set>
                                    <p:anim calcmode="lin" valueType="num">
                                      <p:cBhvr>
                                        <p:cTn id="48" dur="500" fill="hold"/>
                                        <p:tgtEl>
                                          <p:spTgt spid="144"/>
                                        </p:tgtEl>
                                        <p:attrNameLst>
                                          <p:attrName>ppt_w</p:attrName>
                                        </p:attrNameLst>
                                      </p:cBhvr>
                                      <p:tavLst>
                                        <p:tav tm="0">
                                          <p:val>
                                            <p:fltVal val="0"/>
                                          </p:val>
                                        </p:tav>
                                        <p:tav tm="100000">
                                          <p:val>
                                            <p:strVal val="#ppt_w"/>
                                          </p:val>
                                        </p:tav>
                                      </p:tavLst>
                                    </p:anim>
                                    <p:anim calcmode="lin" valueType="num">
                                      <p:cBhvr>
                                        <p:cTn id="49" dur="500" fill="hold"/>
                                        <p:tgtEl>
                                          <p:spTgt spid="144"/>
                                        </p:tgtEl>
                                        <p:attrNameLst>
                                          <p:attrName>ppt_h</p:attrName>
                                        </p:attrNameLst>
                                      </p:cBhvr>
                                      <p:tavLst>
                                        <p:tav tm="0">
                                          <p:val>
                                            <p:fltVal val="0"/>
                                          </p:val>
                                        </p:tav>
                                        <p:tav tm="100000">
                                          <p:val>
                                            <p:strVal val="#ppt_h"/>
                                          </p:val>
                                        </p:tav>
                                      </p:tavLst>
                                    </p:anim>
                                    <p:animEffect transition="in" filter="fade">
                                      <p:cBhvr>
                                        <p:cTn id="50" dur="500"/>
                                        <p:tgtEl>
                                          <p:spTgt spid="144"/>
                                        </p:tgtEl>
                                      </p:cBhvr>
                                    </p:animEffect>
                                  </p:childTnLst>
                                </p:cTn>
                              </p:par>
                              <p:par>
                                <p:cTn id="51" presetID="53" presetClass="entr" presetSubtype="0" fill="hold" nodeType="withEffect">
                                  <p:stCondLst>
                                    <p:cond delay="0"/>
                                  </p:stCondLst>
                                  <p:childTnLst>
                                    <p:set>
                                      <p:cBhvr>
                                        <p:cTn id="52" dur="1" fill="hold">
                                          <p:stCondLst>
                                            <p:cond delay="0"/>
                                          </p:stCondLst>
                                        </p:cTn>
                                        <p:tgtEl>
                                          <p:spTgt spid="153"/>
                                        </p:tgtEl>
                                        <p:attrNameLst>
                                          <p:attrName>style.visibility</p:attrName>
                                        </p:attrNameLst>
                                      </p:cBhvr>
                                      <p:to>
                                        <p:strVal val="visible"/>
                                      </p:to>
                                    </p:set>
                                    <p:anim calcmode="lin" valueType="num">
                                      <p:cBhvr>
                                        <p:cTn id="53" dur="500" fill="hold"/>
                                        <p:tgtEl>
                                          <p:spTgt spid="153"/>
                                        </p:tgtEl>
                                        <p:attrNameLst>
                                          <p:attrName>ppt_w</p:attrName>
                                        </p:attrNameLst>
                                      </p:cBhvr>
                                      <p:tavLst>
                                        <p:tav tm="0">
                                          <p:val>
                                            <p:fltVal val="0"/>
                                          </p:val>
                                        </p:tav>
                                        <p:tav tm="100000">
                                          <p:val>
                                            <p:strVal val="#ppt_w"/>
                                          </p:val>
                                        </p:tav>
                                      </p:tavLst>
                                    </p:anim>
                                    <p:anim calcmode="lin" valueType="num">
                                      <p:cBhvr>
                                        <p:cTn id="54" dur="500" fill="hold"/>
                                        <p:tgtEl>
                                          <p:spTgt spid="153"/>
                                        </p:tgtEl>
                                        <p:attrNameLst>
                                          <p:attrName>ppt_h</p:attrName>
                                        </p:attrNameLst>
                                      </p:cBhvr>
                                      <p:tavLst>
                                        <p:tav tm="0">
                                          <p:val>
                                            <p:fltVal val="0"/>
                                          </p:val>
                                        </p:tav>
                                        <p:tav tm="100000">
                                          <p:val>
                                            <p:strVal val="#ppt_h"/>
                                          </p:val>
                                        </p:tav>
                                      </p:tavLst>
                                    </p:anim>
                                    <p:animEffect transition="in" filter="fade">
                                      <p:cBhvr>
                                        <p:cTn id="55" dur="500"/>
                                        <p:tgtEl>
                                          <p:spTgt spid="153"/>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nodeType="clickEffect">
                                  <p:stCondLst>
                                    <p:cond delay="0"/>
                                  </p:stCondLst>
                                  <p:childTnLst>
                                    <p:set>
                                      <p:cBhvr>
                                        <p:cTn id="59" dur="1" fill="hold">
                                          <p:stCondLst>
                                            <p:cond delay="0"/>
                                          </p:stCondLst>
                                        </p:cTn>
                                        <p:tgtEl>
                                          <p:spTgt spid="168"/>
                                        </p:tgtEl>
                                        <p:attrNameLst>
                                          <p:attrName>style.visibility</p:attrName>
                                        </p:attrNameLst>
                                      </p:cBhvr>
                                      <p:to>
                                        <p:strVal val="visible"/>
                                      </p:to>
                                    </p:set>
                                    <p:anim calcmode="lin" valueType="num">
                                      <p:cBhvr>
                                        <p:cTn id="60" dur="500" fill="hold"/>
                                        <p:tgtEl>
                                          <p:spTgt spid="168"/>
                                        </p:tgtEl>
                                        <p:attrNameLst>
                                          <p:attrName>ppt_w</p:attrName>
                                        </p:attrNameLst>
                                      </p:cBhvr>
                                      <p:tavLst>
                                        <p:tav tm="0">
                                          <p:val>
                                            <p:fltVal val="0"/>
                                          </p:val>
                                        </p:tav>
                                        <p:tav tm="100000">
                                          <p:val>
                                            <p:strVal val="#ppt_w"/>
                                          </p:val>
                                        </p:tav>
                                      </p:tavLst>
                                    </p:anim>
                                    <p:anim calcmode="lin" valueType="num">
                                      <p:cBhvr>
                                        <p:cTn id="61" dur="500" fill="hold"/>
                                        <p:tgtEl>
                                          <p:spTgt spid="168"/>
                                        </p:tgtEl>
                                        <p:attrNameLst>
                                          <p:attrName>ppt_h</p:attrName>
                                        </p:attrNameLst>
                                      </p:cBhvr>
                                      <p:tavLst>
                                        <p:tav tm="0">
                                          <p:val>
                                            <p:fltVal val="0"/>
                                          </p:val>
                                        </p:tav>
                                        <p:tav tm="100000">
                                          <p:val>
                                            <p:strVal val="#ppt_h"/>
                                          </p:val>
                                        </p:tav>
                                      </p:tavLst>
                                    </p:anim>
                                    <p:animEffect transition="in" filter="fade">
                                      <p:cBhvr>
                                        <p:cTn id="62" dur="500"/>
                                        <p:tgtEl>
                                          <p:spTgt spid="168"/>
                                        </p:tgtEl>
                                      </p:cBhvr>
                                    </p:animEffect>
                                  </p:childTnLst>
                                </p:cTn>
                              </p:par>
                              <p:par>
                                <p:cTn id="63" presetID="53" presetClass="entr" presetSubtype="0" fill="hold" nodeType="withEffect">
                                  <p:stCondLst>
                                    <p:cond delay="0"/>
                                  </p:stCondLst>
                                  <p:childTnLst>
                                    <p:set>
                                      <p:cBhvr>
                                        <p:cTn id="64" dur="1" fill="hold">
                                          <p:stCondLst>
                                            <p:cond delay="0"/>
                                          </p:stCondLst>
                                        </p:cTn>
                                        <p:tgtEl>
                                          <p:spTgt spid="162"/>
                                        </p:tgtEl>
                                        <p:attrNameLst>
                                          <p:attrName>style.visibility</p:attrName>
                                        </p:attrNameLst>
                                      </p:cBhvr>
                                      <p:to>
                                        <p:strVal val="visible"/>
                                      </p:to>
                                    </p:set>
                                    <p:anim calcmode="lin" valueType="num">
                                      <p:cBhvr>
                                        <p:cTn id="65" dur="500" fill="hold"/>
                                        <p:tgtEl>
                                          <p:spTgt spid="162"/>
                                        </p:tgtEl>
                                        <p:attrNameLst>
                                          <p:attrName>ppt_w</p:attrName>
                                        </p:attrNameLst>
                                      </p:cBhvr>
                                      <p:tavLst>
                                        <p:tav tm="0">
                                          <p:val>
                                            <p:fltVal val="0"/>
                                          </p:val>
                                        </p:tav>
                                        <p:tav tm="100000">
                                          <p:val>
                                            <p:strVal val="#ppt_w"/>
                                          </p:val>
                                        </p:tav>
                                      </p:tavLst>
                                    </p:anim>
                                    <p:anim calcmode="lin" valueType="num">
                                      <p:cBhvr>
                                        <p:cTn id="66" dur="500" fill="hold"/>
                                        <p:tgtEl>
                                          <p:spTgt spid="162"/>
                                        </p:tgtEl>
                                        <p:attrNameLst>
                                          <p:attrName>ppt_h</p:attrName>
                                        </p:attrNameLst>
                                      </p:cBhvr>
                                      <p:tavLst>
                                        <p:tav tm="0">
                                          <p:val>
                                            <p:fltVal val="0"/>
                                          </p:val>
                                        </p:tav>
                                        <p:tav tm="100000">
                                          <p:val>
                                            <p:strVal val="#ppt_h"/>
                                          </p:val>
                                        </p:tav>
                                      </p:tavLst>
                                    </p:anim>
                                    <p:animEffect transition="in" filter="fade">
                                      <p:cBhvr>
                                        <p:cTn id="67" dur="500"/>
                                        <p:tgtEl>
                                          <p:spTgt spid="16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82"/>
                                        </p:tgtEl>
                                        <p:attrNameLst>
                                          <p:attrName>style.visibility</p:attrName>
                                        </p:attrNameLst>
                                      </p:cBhvr>
                                      <p:to>
                                        <p:strVal val="visible"/>
                                      </p:to>
                                    </p:set>
                                    <p:animEffect transition="in" filter="wipe(down)">
                                      <p:cBhvr>
                                        <p:cTn id="72" dur="500"/>
                                        <p:tgtEl>
                                          <p:spTgt spid="182"/>
                                        </p:tgtEl>
                                      </p:cBhvr>
                                    </p:animEffect>
                                  </p:childTnLst>
                                </p:cTn>
                              </p:par>
                            </p:childTnLst>
                          </p:cTn>
                        </p:par>
                      </p:childTnLst>
                    </p:cTn>
                  </p:par>
                  <p:par>
                    <p:cTn id="73" fill="hold">
                      <p:stCondLst>
                        <p:cond delay="indefinite"/>
                      </p:stCondLst>
                      <p:childTnLst>
                        <p:par>
                          <p:cTn id="74" fill="hold">
                            <p:stCondLst>
                              <p:cond delay="0"/>
                            </p:stCondLst>
                            <p:childTnLst>
                              <p:par>
                                <p:cTn id="75" presetID="17" presetClass="entr" presetSubtype="2" fill="hold" grpId="0" nodeType="clickEffect">
                                  <p:stCondLst>
                                    <p:cond delay="0"/>
                                  </p:stCondLst>
                                  <p:childTnLst>
                                    <p:set>
                                      <p:cBhvr>
                                        <p:cTn id="76" dur="1" fill="hold">
                                          <p:stCondLst>
                                            <p:cond delay="0"/>
                                          </p:stCondLst>
                                        </p:cTn>
                                        <p:tgtEl>
                                          <p:spTgt spid="181"/>
                                        </p:tgtEl>
                                        <p:attrNameLst>
                                          <p:attrName>style.visibility</p:attrName>
                                        </p:attrNameLst>
                                      </p:cBhvr>
                                      <p:to>
                                        <p:strVal val="visible"/>
                                      </p:to>
                                    </p:set>
                                    <p:anim calcmode="lin" valueType="num">
                                      <p:cBhvr>
                                        <p:cTn id="77" dur="500" fill="hold"/>
                                        <p:tgtEl>
                                          <p:spTgt spid="181"/>
                                        </p:tgtEl>
                                        <p:attrNameLst>
                                          <p:attrName>ppt_x</p:attrName>
                                        </p:attrNameLst>
                                      </p:cBhvr>
                                      <p:tavLst>
                                        <p:tav tm="0">
                                          <p:val>
                                            <p:strVal val="#ppt_x+#ppt_w/2"/>
                                          </p:val>
                                        </p:tav>
                                        <p:tav tm="100000">
                                          <p:val>
                                            <p:strVal val="#ppt_x"/>
                                          </p:val>
                                        </p:tav>
                                      </p:tavLst>
                                    </p:anim>
                                    <p:anim calcmode="lin" valueType="num">
                                      <p:cBhvr>
                                        <p:cTn id="78" dur="500" fill="hold"/>
                                        <p:tgtEl>
                                          <p:spTgt spid="181"/>
                                        </p:tgtEl>
                                        <p:attrNameLst>
                                          <p:attrName>ppt_y</p:attrName>
                                        </p:attrNameLst>
                                      </p:cBhvr>
                                      <p:tavLst>
                                        <p:tav tm="0">
                                          <p:val>
                                            <p:strVal val="#ppt_y"/>
                                          </p:val>
                                        </p:tav>
                                        <p:tav tm="100000">
                                          <p:val>
                                            <p:strVal val="#ppt_y"/>
                                          </p:val>
                                        </p:tav>
                                      </p:tavLst>
                                    </p:anim>
                                    <p:anim calcmode="lin" valueType="num">
                                      <p:cBhvr>
                                        <p:cTn id="79" dur="500" fill="hold"/>
                                        <p:tgtEl>
                                          <p:spTgt spid="181"/>
                                        </p:tgtEl>
                                        <p:attrNameLst>
                                          <p:attrName>ppt_w</p:attrName>
                                        </p:attrNameLst>
                                      </p:cBhvr>
                                      <p:tavLst>
                                        <p:tav tm="0">
                                          <p:val>
                                            <p:fltVal val="0"/>
                                          </p:val>
                                        </p:tav>
                                        <p:tav tm="100000">
                                          <p:val>
                                            <p:strVal val="#ppt_w"/>
                                          </p:val>
                                        </p:tav>
                                      </p:tavLst>
                                    </p:anim>
                                    <p:anim calcmode="lin" valueType="num">
                                      <p:cBhvr>
                                        <p:cTn id="80" dur="500" fill="hold"/>
                                        <p:tgtEl>
                                          <p:spTgt spid="181"/>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168"/>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162"/>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144"/>
                                        </p:tgtEl>
                                        <p:attrNameLst>
                                          <p:attrName>style.visibility</p:attrName>
                                        </p:attrNameLst>
                                      </p:cBhvr>
                                      <p:to>
                                        <p:strVal val="hidden"/>
                                      </p:to>
                                    </p:set>
                                  </p:childTnLst>
                                </p:cTn>
                              </p:par>
                            </p:childTnLst>
                          </p:cTn>
                        </p:par>
                        <p:par>
                          <p:cTn id="91" fill="hold">
                            <p:stCondLst>
                              <p:cond delay="0"/>
                            </p:stCondLst>
                            <p:childTnLst>
                              <p:par>
                                <p:cTn id="92" presetID="1" presetClass="entr" presetSubtype="0" fill="hold" nodeType="afterEffect">
                                  <p:stCondLst>
                                    <p:cond delay="0"/>
                                  </p:stCondLst>
                                  <p:childTnLst>
                                    <p:set>
                                      <p:cBhvr>
                                        <p:cTn id="93" dur="1" fill="hold">
                                          <p:stCondLst>
                                            <p:cond delay="0"/>
                                          </p:stCondLst>
                                        </p:cTn>
                                        <p:tgtEl>
                                          <p:spTgt spid="149"/>
                                        </p:tgtEl>
                                        <p:attrNameLst>
                                          <p:attrName>style.visibility</p:attrName>
                                        </p:attrNameLst>
                                      </p:cBhvr>
                                      <p:to>
                                        <p:strVal val="visible"/>
                                      </p:to>
                                    </p:set>
                                  </p:childTnLst>
                                </p:cTn>
                              </p:par>
                              <p:par>
                                <p:cTn id="94" presetID="53" presetClass="entr" presetSubtype="0" fill="hold" nodeType="withEffect">
                                  <p:stCondLst>
                                    <p:cond delay="0"/>
                                  </p:stCondLst>
                                  <p:childTnLst>
                                    <p:set>
                                      <p:cBhvr>
                                        <p:cTn id="95" dur="1" fill="hold">
                                          <p:stCondLst>
                                            <p:cond delay="0"/>
                                          </p:stCondLst>
                                        </p:cTn>
                                        <p:tgtEl>
                                          <p:spTgt spid="171"/>
                                        </p:tgtEl>
                                        <p:attrNameLst>
                                          <p:attrName>style.visibility</p:attrName>
                                        </p:attrNameLst>
                                      </p:cBhvr>
                                      <p:to>
                                        <p:strVal val="visible"/>
                                      </p:to>
                                    </p:set>
                                    <p:anim calcmode="lin" valueType="num">
                                      <p:cBhvr>
                                        <p:cTn id="96" dur="500" fill="hold"/>
                                        <p:tgtEl>
                                          <p:spTgt spid="171"/>
                                        </p:tgtEl>
                                        <p:attrNameLst>
                                          <p:attrName>ppt_w</p:attrName>
                                        </p:attrNameLst>
                                      </p:cBhvr>
                                      <p:tavLst>
                                        <p:tav tm="0">
                                          <p:val>
                                            <p:fltVal val="0"/>
                                          </p:val>
                                        </p:tav>
                                        <p:tav tm="100000">
                                          <p:val>
                                            <p:strVal val="#ppt_w"/>
                                          </p:val>
                                        </p:tav>
                                      </p:tavLst>
                                    </p:anim>
                                    <p:anim calcmode="lin" valueType="num">
                                      <p:cBhvr>
                                        <p:cTn id="97" dur="500" fill="hold"/>
                                        <p:tgtEl>
                                          <p:spTgt spid="171"/>
                                        </p:tgtEl>
                                        <p:attrNameLst>
                                          <p:attrName>ppt_h</p:attrName>
                                        </p:attrNameLst>
                                      </p:cBhvr>
                                      <p:tavLst>
                                        <p:tav tm="0">
                                          <p:val>
                                            <p:fltVal val="0"/>
                                          </p:val>
                                        </p:tav>
                                        <p:tav tm="100000">
                                          <p:val>
                                            <p:strVal val="#ppt_h"/>
                                          </p:val>
                                        </p:tav>
                                      </p:tavLst>
                                    </p:anim>
                                    <p:animEffect transition="in" filter="fade">
                                      <p:cBhvr>
                                        <p:cTn id="98" dur="500"/>
                                        <p:tgtEl>
                                          <p:spTgt spid="171"/>
                                        </p:tgtEl>
                                      </p:cBhvr>
                                    </p:animEffect>
                                  </p:childTnLst>
                                </p:cTn>
                              </p:par>
                            </p:childTnLst>
                          </p:cTn>
                        </p:par>
                        <p:par>
                          <p:cTn id="99" fill="hold">
                            <p:stCondLst>
                              <p:cond delay="500"/>
                            </p:stCondLst>
                            <p:childTnLst>
                              <p:par>
                                <p:cTn id="100" presetID="1" presetClass="entr" presetSubtype="0" fill="hold" nodeType="afterEffect">
                                  <p:stCondLst>
                                    <p:cond delay="0"/>
                                  </p:stCondLst>
                                  <p:childTnLst>
                                    <p:set>
                                      <p:cBhvr>
                                        <p:cTn id="101" dur="1" fill="hold">
                                          <p:stCondLst>
                                            <p:cond delay="0"/>
                                          </p:stCondLst>
                                        </p:cTn>
                                        <p:tgtEl>
                                          <p:spTgt spid="189"/>
                                        </p:tgtEl>
                                        <p:attrNameLst>
                                          <p:attrName>style.visibility</p:attrName>
                                        </p:attrNameLst>
                                      </p:cBhvr>
                                      <p:to>
                                        <p:strVal val="visible"/>
                                      </p:to>
                                    </p:set>
                                  </p:childTnLst>
                                </p:cTn>
                              </p:par>
                            </p:childTnLst>
                          </p:cTn>
                        </p:par>
                        <p:par>
                          <p:cTn id="102" fill="hold">
                            <p:stCondLst>
                              <p:cond delay="500"/>
                            </p:stCondLst>
                            <p:childTnLst>
                              <p:par>
                                <p:cTn id="103" presetID="0" presetClass="path" presetSubtype="0" repeatCount="indefinite" fill="remove" nodeType="afterEffect">
                                  <p:stCondLst>
                                    <p:cond delay="0"/>
                                  </p:stCondLst>
                                  <p:childTnLst>
                                    <p:animMotion origin="layout" path="M 5.83333E-6 -4.44444E-6 C -0.01492 -4.44444E-6 -0.02985 -4.44444E-6 -0.04479 -4.44444E-6 L -0.0434 -0.21412 L 0.1066 -0.203 L 0.1066 -0.52523 " pathEditMode="relative" ptsTypes="fAAAA">
                                      <p:cBhvr>
                                        <p:cTn id="104" dur="2000" fill="hold"/>
                                        <p:tgtEl>
                                          <p:spTgt spid="189"/>
                                        </p:tgtEl>
                                        <p:attrNameLst>
                                          <p:attrName>ppt_x</p:attrName>
                                          <p:attrName>ppt_y</p:attrName>
                                        </p:attrNameLst>
                                      </p:cBhvr>
                                    </p:animMotion>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110"/>
                                        </p:tgtEl>
                                        <p:attrNameLst>
                                          <p:attrName>style.visibility</p:attrName>
                                        </p:attrNameLst>
                                      </p:cBhvr>
                                      <p:to>
                                        <p:strVal val="visible"/>
                                      </p:to>
                                    </p:set>
                                    <p:animEffect transition="in" filter="wipe(left)">
                                      <p:cBhvr>
                                        <p:cTn id="109" dur="500"/>
                                        <p:tgtEl>
                                          <p:spTgt spid="110"/>
                                        </p:tgtEl>
                                      </p:cBhvr>
                                    </p:animEffect>
                                  </p:childTnLst>
                                  <p:subTnLst>
                                    <p:set>
                                      <p:cBhvr override="childStyle">
                                        <p:cTn dur="1" fill="hold" display="0" masterRel="nextClick" afterEffect="1"/>
                                        <p:tgtEl>
                                          <p:spTgt spid="110"/>
                                        </p:tgtEl>
                                        <p:attrNameLst>
                                          <p:attrName>style.visibility</p:attrName>
                                        </p:attrNameLst>
                                      </p:cBhvr>
                                      <p:to>
                                        <p:strVal val="hidden"/>
                                      </p:to>
                                    </p:set>
                                  </p:sub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112"/>
                                        </p:tgtEl>
                                        <p:attrNameLst>
                                          <p:attrName>style.visibility</p:attrName>
                                        </p:attrNameLst>
                                      </p:cBhvr>
                                      <p:to>
                                        <p:strVal val="visible"/>
                                      </p:to>
                                    </p:set>
                                    <p:animEffect transition="in" filter="wipe(left)">
                                      <p:cBhvr>
                                        <p:cTn id="114" dur="500"/>
                                        <p:tgtEl>
                                          <p:spTgt spid="112"/>
                                        </p:tgtEl>
                                      </p:cBhvr>
                                    </p:animEffect>
                                  </p:childTnLst>
                                  <p:subTnLst>
                                    <p:set>
                                      <p:cBhvr override="childStyle">
                                        <p:cTn dur="1" fill="hold" display="0" masterRel="nextClick" afterEffect="1"/>
                                        <p:tgtEl>
                                          <p:spTgt spid="112"/>
                                        </p:tgtEl>
                                        <p:attrNameLst>
                                          <p:attrName>style.visibility</p:attrName>
                                        </p:attrNameLst>
                                      </p:cBhvr>
                                      <p:to>
                                        <p:strVal val="hidden"/>
                                      </p:to>
                                    </p:set>
                                  </p:sub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113"/>
                                        </p:tgtEl>
                                        <p:attrNameLst>
                                          <p:attrName>style.visibility</p:attrName>
                                        </p:attrNameLst>
                                      </p:cBhvr>
                                      <p:to>
                                        <p:strVal val="visible"/>
                                      </p:to>
                                    </p:set>
                                    <p:animEffect transition="in" filter="wipe(left)">
                                      <p:cBhvr>
                                        <p:cTn id="119" dur="500"/>
                                        <p:tgtEl>
                                          <p:spTgt spid="113"/>
                                        </p:tgtEl>
                                      </p:cBhvr>
                                    </p:animEffect>
                                  </p:childTnLst>
                                  <p:subTnLst>
                                    <p:set>
                                      <p:cBhvr override="childStyle">
                                        <p:cTn dur="1" fill="hold" display="0" masterRel="nextClick" afterEffect="1"/>
                                        <p:tgtEl>
                                          <p:spTgt spid="113"/>
                                        </p:tgtEl>
                                        <p:attrNameLst>
                                          <p:attrName>style.visibility</p:attrName>
                                        </p:attrNameLst>
                                      </p:cBhvr>
                                      <p:to>
                                        <p:strVal val="hidden"/>
                                      </p:to>
                                    </p:set>
                                  </p:subTnLst>
                                </p:cTn>
                              </p:par>
                            </p:childTnLst>
                          </p:cTn>
                        </p:par>
                      </p:childTnLst>
                    </p:cTn>
                  </p:par>
                  <p:par>
                    <p:cTn id="120" fill="hold">
                      <p:stCondLst>
                        <p:cond delay="indefinite"/>
                      </p:stCondLst>
                      <p:childTnLst>
                        <p:par>
                          <p:cTn id="121" fill="hold">
                            <p:stCondLst>
                              <p:cond delay="0"/>
                            </p:stCondLst>
                            <p:childTnLst>
                              <p:par>
                                <p:cTn id="122" presetID="0" presetClass="path" presetSubtype="0" accel="50000" decel="50000" fill="hold" nodeType="clickEffect">
                                  <p:stCondLst>
                                    <p:cond delay="0"/>
                                  </p:stCondLst>
                                  <p:childTnLst>
                                    <p:animMotion origin="layout" path="M 4.72222E-6 4.44444E-6 L 0.0592 4.44444E-6 " pathEditMode="relative" rAng="0" ptsTypes="AA">
                                      <p:cBhvr>
                                        <p:cTn id="123" dur="2000" fill="hold"/>
                                        <p:tgtEl>
                                          <p:spTgt spid="93"/>
                                        </p:tgtEl>
                                        <p:attrNameLst>
                                          <p:attrName>ppt_x</p:attrName>
                                          <p:attrName>ppt_y</p:attrName>
                                        </p:attrNameLst>
                                      </p:cBhvr>
                                      <p:rCtr x="30" y="0"/>
                                    </p:animMotion>
                                  </p:childTnLst>
                                </p:cTn>
                              </p:par>
                            </p:childTnLst>
                          </p:cTn>
                        </p:par>
                      </p:childTnLst>
                    </p:cTn>
                  </p:par>
                  <p:par>
                    <p:cTn id="124" fill="hold">
                      <p:stCondLst>
                        <p:cond delay="indefinite"/>
                      </p:stCondLst>
                      <p:childTnLst>
                        <p:par>
                          <p:cTn id="125" fill="hold">
                            <p:stCondLst>
                              <p:cond delay="0"/>
                            </p:stCondLst>
                            <p:childTnLst>
                              <p:par>
                                <p:cTn id="126" presetID="22" presetClass="entr" presetSubtype="1" fill="hold" grpId="0" nodeType="clickEffect">
                                  <p:stCondLst>
                                    <p:cond delay="0"/>
                                  </p:stCondLst>
                                  <p:childTnLst>
                                    <p:set>
                                      <p:cBhvr>
                                        <p:cTn id="127" dur="1" fill="hold">
                                          <p:stCondLst>
                                            <p:cond delay="0"/>
                                          </p:stCondLst>
                                        </p:cTn>
                                        <p:tgtEl>
                                          <p:spTgt spid="114"/>
                                        </p:tgtEl>
                                        <p:attrNameLst>
                                          <p:attrName>style.visibility</p:attrName>
                                        </p:attrNameLst>
                                      </p:cBhvr>
                                      <p:to>
                                        <p:strVal val="visible"/>
                                      </p:to>
                                    </p:set>
                                    <p:animEffect transition="in" filter="wipe(up)">
                                      <p:cBhvr>
                                        <p:cTn id="128" dur="500"/>
                                        <p:tgtEl>
                                          <p:spTgt spid="114"/>
                                        </p:tgtEl>
                                      </p:cBhvr>
                                    </p:animEffect>
                                  </p:childTnLst>
                                  <p:subTnLst>
                                    <p:set>
                                      <p:cBhvr override="childStyle">
                                        <p:cTn dur="1" fill="hold" display="0" masterRel="nextClick" afterEffect="1"/>
                                        <p:tgtEl>
                                          <p:spTgt spid="114"/>
                                        </p:tgtEl>
                                        <p:attrNameLst>
                                          <p:attrName>style.visibility</p:attrName>
                                        </p:attrNameLst>
                                      </p:cBhvr>
                                      <p:to>
                                        <p:strVal val="hidden"/>
                                      </p:to>
                                    </p:set>
                                  </p:subTnLst>
                                </p:cTn>
                              </p:par>
                            </p:childTnLst>
                          </p:cTn>
                        </p:par>
                      </p:childTnLst>
                    </p:cTn>
                  </p:par>
                  <p:par>
                    <p:cTn id="129" fill="hold">
                      <p:stCondLst>
                        <p:cond delay="indefinite"/>
                      </p:stCondLst>
                      <p:childTnLst>
                        <p:par>
                          <p:cTn id="130" fill="hold">
                            <p:stCondLst>
                              <p:cond delay="0"/>
                            </p:stCondLst>
                            <p:childTnLst>
                              <p:par>
                                <p:cTn id="131" presetID="1" presetClass="exit" presetSubtype="0" fill="hold" nodeType="clickEffect">
                                  <p:stCondLst>
                                    <p:cond delay="0"/>
                                  </p:stCondLst>
                                  <p:childTnLst>
                                    <p:set>
                                      <p:cBhvr>
                                        <p:cTn id="132" dur="1" fill="hold">
                                          <p:stCondLst>
                                            <p:cond delay="0"/>
                                          </p:stCondLst>
                                        </p:cTn>
                                        <p:tgtEl>
                                          <p:spTgt spid="153"/>
                                        </p:tgtEl>
                                        <p:attrNameLst>
                                          <p:attrName>style.visibility</p:attrName>
                                        </p:attrNameLst>
                                      </p:cBhvr>
                                      <p:to>
                                        <p:strVal val="hidden"/>
                                      </p:to>
                                    </p:set>
                                  </p:childTnLst>
                                </p:cTn>
                              </p:par>
                            </p:childTnLst>
                          </p:cTn>
                        </p:par>
                        <p:par>
                          <p:cTn id="133" fill="hold">
                            <p:stCondLst>
                              <p:cond delay="0"/>
                            </p:stCondLst>
                            <p:childTnLst>
                              <p:par>
                                <p:cTn id="134" presetID="1" presetClass="entr" presetSubtype="0" fill="hold" nodeType="afterEffect">
                                  <p:stCondLst>
                                    <p:cond delay="0"/>
                                  </p:stCondLst>
                                  <p:childTnLst>
                                    <p:set>
                                      <p:cBhvr>
                                        <p:cTn id="135" dur="1" fill="hold">
                                          <p:stCondLst>
                                            <p:cond delay="0"/>
                                          </p:stCondLst>
                                        </p:cTn>
                                        <p:tgtEl>
                                          <p:spTgt spid="158"/>
                                        </p:tgtEl>
                                        <p:attrNameLst>
                                          <p:attrName>style.visibility</p:attrName>
                                        </p:attrNameLst>
                                      </p:cBhvr>
                                      <p:to>
                                        <p:strVal val="visible"/>
                                      </p:to>
                                    </p:set>
                                  </p:childTnLst>
                                </p:cTn>
                              </p:par>
                              <p:par>
                                <p:cTn id="136" presetID="53" presetClass="entr" presetSubtype="0" fill="hold" nodeType="withEffect">
                                  <p:stCondLst>
                                    <p:cond delay="0"/>
                                  </p:stCondLst>
                                  <p:childTnLst>
                                    <p:set>
                                      <p:cBhvr>
                                        <p:cTn id="137" dur="1" fill="hold">
                                          <p:stCondLst>
                                            <p:cond delay="0"/>
                                          </p:stCondLst>
                                        </p:cTn>
                                        <p:tgtEl>
                                          <p:spTgt spid="165"/>
                                        </p:tgtEl>
                                        <p:attrNameLst>
                                          <p:attrName>style.visibility</p:attrName>
                                        </p:attrNameLst>
                                      </p:cBhvr>
                                      <p:to>
                                        <p:strVal val="visible"/>
                                      </p:to>
                                    </p:set>
                                    <p:anim calcmode="lin" valueType="num">
                                      <p:cBhvr>
                                        <p:cTn id="138" dur="500" fill="hold"/>
                                        <p:tgtEl>
                                          <p:spTgt spid="165"/>
                                        </p:tgtEl>
                                        <p:attrNameLst>
                                          <p:attrName>ppt_w</p:attrName>
                                        </p:attrNameLst>
                                      </p:cBhvr>
                                      <p:tavLst>
                                        <p:tav tm="0">
                                          <p:val>
                                            <p:fltVal val="0"/>
                                          </p:val>
                                        </p:tav>
                                        <p:tav tm="100000">
                                          <p:val>
                                            <p:strVal val="#ppt_w"/>
                                          </p:val>
                                        </p:tav>
                                      </p:tavLst>
                                    </p:anim>
                                    <p:anim calcmode="lin" valueType="num">
                                      <p:cBhvr>
                                        <p:cTn id="139" dur="500" fill="hold"/>
                                        <p:tgtEl>
                                          <p:spTgt spid="165"/>
                                        </p:tgtEl>
                                        <p:attrNameLst>
                                          <p:attrName>ppt_h</p:attrName>
                                        </p:attrNameLst>
                                      </p:cBhvr>
                                      <p:tavLst>
                                        <p:tav tm="0">
                                          <p:val>
                                            <p:fltVal val="0"/>
                                          </p:val>
                                        </p:tav>
                                        <p:tav tm="100000">
                                          <p:val>
                                            <p:strVal val="#ppt_h"/>
                                          </p:val>
                                        </p:tav>
                                      </p:tavLst>
                                    </p:anim>
                                    <p:animEffect transition="in" filter="fade">
                                      <p:cBhvr>
                                        <p:cTn id="140" dur="500"/>
                                        <p:tgtEl>
                                          <p:spTgt spid="165"/>
                                        </p:tgtEl>
                                      </p:cBhvr>
                                    </p:animEffect>
                                  </p:childTnLst>
                                </p:cTn>
                              </p:par>
                            </p:childTnLst>
                          </p:cTn>
                        </p:par>
                        <p:par>
                          <p:cTn id="141" fill="hold">
                            <p:stCondLst>
                              <p:cond delay="500"/>
                            </p:stCondLst>
                            <p:childTnLst>
                              <p:par>
                                <p:cTn id="142" presetID="1" presetClass="entr" presetSubtype="0" fill="hold" nodeType="afterEffect">
                                  <p:stCondLst>
                                    <p:cond delay="0"/>
                                  </p:stCondLst>
                                  <p:childTnLst>
                                    <p:set>
                                      <p:cBhvr>
                                        <p:cTn id="143" dur="1" fill="hold">
                                          <p:stCondLst>
                                            <p:cond delay="0"/>
                                          </p:stCondLst>
                                        </p:cTn>
                                        <p:tgtEl>
                                          <p:spTgt spid="188"/>
                                        </p:tgtEl>
                                        <p:attrNameLst>
                                          <p:attrName>style.visibility</p:attrName>
                                        </p:attrNameLst>
                                      </p:cBhvr>
                                      <p:to>
                                        <p:strVal val="visible"/>
                                      </p:to>
                                    </p:set>
                                  </p:childTnLst>
                                </p:cTn>
                              </p:par>
                              <p:par>
                                <p:cTn id="144" presetID="0" presetClass="path" presetSubtype="0" repeatCount="indefinite" fill="remove" nodeType="withEffect">
                                  <p:stCondLst>
                                    <p:cond delay="0"/>
                                  </p:stCondLst>
                                  <p:childTnLst>
                                    <p:animMotion origin="layout" path="M -5.27778E-6 1.11111E-6 C -0.00366 0.01389 0.00069 -0.00069 -0.00522 0.01366 C -0.00765 0.01968 -0.00921 0.02639 -0.01216 0.03218 C -0.01442 0.03681 -0.01772 0.04051 -0.01911 0.04584 C -0.01963 0.04815 -0.01963 0.05093 -0.02084 0.05278 C -0.02206 0.0544 -0.02414 0.0544 -0.02588 0.0551 C -0.02918 0.06829 -0.02501 0.05648 -0.03282 0.06667 C -0.04254 0.0794 -0.02831 0.06806 -0.04324 0.07801 C -0.04636 0.08241 -0.05175 0.08403 -0.05348 0.08959 C -0.05904 0.1081 -0.05522 0.1294 -0.05522 0.14931 L 0.12464 0.14051 L 0.12464 0.36273 L -0.08369 0.36273 " pathEditMode="relative" ptsTypes="fffffffffAAAA">
                                      <p:cBhvr>
                                        <p:cTn id="145" dur="2000" fill="hold"/>
                                        <p:tgtEl>
                                          <p:spTgt spid="18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P spid="182" grpId="0" animBg="1"/>
      <p:bldP spid="191" grpId="0" animBg="1"/>
      <p:bldP spid="107" grpId="0" animBg="1"/>
      <p:bldP spid="107" grpId="1" animBg="1"/>
      <p:bldP spid="110" grpId="0" animBg="1"/>
      <p:bldP spid="112" grpId="0" animBg="1"/>
      <p:bldP spid="113" grpId="0" animBg="1"/>
      <p:bldP spid="1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grpSp>
        <p:nvGrpSpPr>
          <p:cNvPr id="2" name="Group 178"/>
          <p:cNvGrpSpPr/>
          <p:nvPr/>
        </p:nvGrpSpPr>
        <p:grpSpPr>
          <a:xfrm>
            <a:off x="2590800" y="4800600"/>
            <a:ext cx="2400056" cy="1548366"/>
            <a:chOff x="1905000" y="4800600"/>
            <a:chExt cx="2400056" cy="1548366"/>
          </a:xfrm>
        </p:grpSpPr>
        <p:grpSp>
          <p:nvGrpSpPr>
            <p:cNvPr id="3" name="Group 80"/>
            <p:cNvGrpSpPr/>
            <p:nvPr/>
          </p:nvGrpSpPr>
          <p:grpSpPr>
            <a:xfrm>
              <a:off x="1905000" y="4800600"/>
              <a:ext cx="2400056" cy="1548366"/>
              <a:chOff x="1905000" y="4800600"/>
              <a:chExt cx="2400056" cy="1548366"/>
            </a:xfrm>
          </p:grpSpPr>
          <p:pic>
            <p:nvPicPr>
              <p:cNvPr id="175" name="Picture 174" descr="Havy Battary 11.png"/>
              <p:cNvPicPr>
                <a:picLocks noChangeAspect="1"/>
              </p:cNvPicPr>
              <p:nvPr/>
            </p:nvPicPr>
            <p:blipFill>
              <a:blip r:embed="rId3" cstate="print"/>
              <a:stretch>
                <a:fillRect/>
              </a:stretch>
            </p:blipFill>
            <p:spPr>
              <a:xfrm>
                <a:off x="1905000" y="4800600"/>
                <a:ext cx="2400056" cy="1548366"/>
              </a:xfrm>
              <a:prstGeom prst="rect">
                <a:avLst/>
              </a:prstGeom>
            </p:spPr>
          </p:pic>
          <p:sp>
            <p:nvSpPr>
              <p:cNvPr id="176" name="TextBox 175"/>
              <p:cNvSpPr txBox="1"/>
              <p:nvPr/>
            </p:nvSpPr>
            <p:spPr>
              <a:xfrm>
                <a:off x="2057400" y="5511225"/>
                <a:ext cx="1709122" cy="646331"/>
              </a:xfrm>
              <a:prstGeom prst="rect">
                <a:avLst/>
              </a:prstGeom>
              <a:noFill/>
            </p:spPr>
            <p:txBody>
              <a:bodyPr wrap="none" rtlCol="0">
                <a:spAutoFit/>
              </a:bodyPr>
              <a:lstStyle/>
              <a:p>
                <a:r>
                  <a:rPr lang="en-US" sz="3600" dirty="0" err="1" smtClean="0">
                    <a:latin typeface="NikoshBAN" pitchFamily="2" charset="0"/>
                    <a:cs typeface="NikoshBAN" pitchFamily="2" charset="0"/>
                  </a:rPr>
                  <a:t>বিভব</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উৎস</a:t>
                </a:r>
                <a:endParaRPr lang="en-US" sz="3600" dirty="0">
                  <a:latin typeface="NikoshBAN" pitchFamily="2" charset="0"/>
                  <a:cs typeface="NikoshBAN" pitchFamily="2" charset="0"/>
                </a:endParaRPr>
              </a:p>
            </p:txBody>
          </p:sp>
        </p:grpSp>
        <p:sp>
          <p:nvSpPr>
            <p:cNvPr id="177" name="TextBox 176"/>
            <p:cNvSpPr txBox="1"/>
            <p:nvPr/>
          </p:nvSpPr>
          <p:spPr>
            <a:xfrm>
              <a:off x="3429000" y="5029200"/>
              <a:ext cx="413896" cy="646331"/>
            </a:xfrm>
            <a:prstGeom prst="rect">
              <a:avLst/>
            </a:prstGeom>
            <a:noFill/>
          </p:spPr>
          <p:txBody>
            <a:bodyPr wrap="none" rtlCol="0">
              <a:spAutoFit/>
            </a:bodyPr>
            <a:lstStyle/>
            <a:p>
              <a:r>
                <a:rPr lang="en-US" sz="3600" dirty="0" smtClean="0"/>
                <a:t>+</a:t>
              </a:r>
              <a:endParaRPr lang="en-US" sz="3600" dirty="0"/>
            </a:p>
          </p:txBody>
        </p:sp>
        <p:sp>
          <p:nvSpPr>
            <p:cNvPr id="178" name="TextBox 177"/>
            <p:cNvSpPr txBox="1"/>
            <p:nvPr/>
          </p:nvSpPr>
          <p:spPr>
            <a:xfrm>
              <a:off x="2057400" y="4953000"/>
              <a:ext cx="341760" cy="707886"/>
            </a:xfrm>
            <a:prstGeom prst="rect">
              <a:avLst/>
            </a:prstGeom>
            <a:noFill/>
          </p:spPr>
          <p:txBody>
            <a:bodyPr wrap="none" rtlCol="0">
              <a:spAutoFit/>
            </a:bodyPr>
            <a:lstStyle/>
            <a:p>
              <a:r>
                <a:rPr lang="en-US" sz="4000" dirty="0" smtClean="0"/>
                <a:t>-</a:t>
              </a:r>
              <a:endParaRPr lang="en-US" sz="4000" dirty="0"/>
            </a:p>
          </p:txBody>
        </p:sp>
      </p:grpSp>
      <p:sp>
        <p:nvSpPr>
          <p:cNvPr id="4" name="Frame 3"/>
          <p:cNvSpPr/>
          <p:nvPr/>
        </p:nvSpPr>
        <p:spPr>
          <a:xfrm>
            <a:off x="0" y="0"/>
            <a:ext cx="9144000" cy="6858000"/>
          </a:xfrm>
          <a:prstGeom prst="frame">
            <a:avLst>
              <a:gd name="adj1" fmla="val 2675"/>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descr="Capacitor-Plate.png"/>
          <p:cNvPicPr>
            <a:picLocks noChangeAspect="1"/>
          </p:cNvPicPr>
          <p:nvPr/>
        </p:nvPicPr>
        <p:blipFill>
          <a:blip r:embed="rId4" cstate="print"/>
          <a:stretch>
            <a:fillRect/>
          </a:stretch>
        </p:blipFill>
        <p:spPr>
          <a:xfrm rot="16200000">
            <a:off x="2355782" y="1811509"/>
            <a:ext cx="3258206" cy="1463990"/>
          </a:xfrm>
          <a:prstGeom prst="rect">
            <a:avLst/>
          </a:prstGeom>
        </p:spPr>
      </p:pic>
      <p:pic>
        <p:nvPicPr>
          <p:cNvPr id="23" name="Picture 22" descr="Insulator.png"/>
          <p:cNvPicPr>
            <a:picLocks noChangeAspect="1"/>
          </p:cNvPicPr>
          <p:nvPr/>
        </p:nvPicPr>
        <p:blipFill>
          <a:blip r:embed="rId5" cstate="print"/>
          <a:stretch>
            <a:fillRect/>
          </a:stretch>
        </p:blipFill>
        <p:spPr>
          <a:xfrm rot="16200000">
            <a:off x="2438423" y="1959320"/>
            <a:ext cx="2997008" cy="1026600"/>
          </a:xfrm>
          <a:prstGeom prst="rect">
            <a:avLst/>
          </a:prstGeom>
        </p:spPr>
      </p:pic>
      <p:grpSp>
        <p:nvGrpSpPr>
          <p:cNvPr id="7" name="Group 78"/>
          <p:cNvGrpSpPr/>
          <p:nvPr/>
        </p:nvGrpSpPr>
        <p:grpSpPr>
          <a:xfrm>
            <a:off x="3593932" y="1331852"/>
            <a:ext cx="292268" cy="2284422"/>
            <a:chOff x="7467600" y="838200"/>
            <a:chExt cx="292268" cy="2284422"/>
          </a:xfrm>
        </p:grpSpPr>
        <p:pic>
          <p:nvPicPr>
            <p:cNvPr id="80" name="Picture 79" descr="Charge.png"/>
            <p:cNvPicPr>
              <a:picLocks noChangeAspect="1"/>
            </p:cNvPicPr>
            <p:nvPr/>
          </p:nvPicPr>
          <p:blipFill>
            <a:blip r:embed="rId6" cstate="print"/>
            <a:stretch>
              <a:fillRect/>
            </a:stretch>
          </p:blipFill>
          <p:spPr>
            <a:xfrm>
              <a:off x="7474832" y="1231030"/>
              <a:ext cx="285036" cy="274320"/>
            </a:xfrm>
            <a:prstGeom prst="rect">
              <a:avLst/>
            </a:prstGeom>
          </p:spPr>
        </p:pic>
        <p:pic>
          <p:nvPicPr>
            <p:cNvPr id="81" name="Picture 80" descr="Charge.png"/>
            <p:cNvPicPr>
              <a:picLocks noChangeAspect="1"/>
            </p:cNvPicPr>
            <p:nvPr/>
          </p:nvPicPr>
          <p:blipFill>
            <a:blip r:embed="rId6" cstate="print"/>
            <a:stretch>
              <a:fillRect/>
            </a:stretch>
          </p:blipFill>
          <p:spPr>
            <a:xfrm>
              <a:off x="7474832" y="1642256"/>
              <a:ext cx="285036" cy="274320"/>
            </a:xfrm>
            <a:prstGeom prst="rect">
              <a:avLst/>
            </a:prstGeom>
          </p:spPr>
        </p:pic>
        <p:pic>
          <p:nvPicPr>
            <p:cNvPr id="82" name="Picture 81" descr="Charge.png"/>
            <p:cNvPicPr>
              <a:picLocks noChangeAspect="1"/>
            </p:cNvPicPr>
            <p:nvPr/>
          </p:nvPicPr>
          <p:blipFill>
            <a:blip r:embed="rId6" cstate="print"/>
            <a:stretch>
              <a:fillRect/>
            </a:stretch>
          </p:blipFill>
          <p:spPr>
            <a:xfrm>
              <a:off x="7474832" y="2053482"/>
              <a:ext cx="285036" cy="274320"/>
            </a:xfrm>
            <a:prstGeom prst="rect">
              <a:avLst/>
            </a:prstGeom>
          </p:spPr>
        </p:pic>
        <p:pic>
          <p:nvPicPr>
            <p:cNvPr id="83" name="Picture 82" descr="Charge.png"/>
            <p:cNvPicPr>
              <a:picLocks noChangeAspect="1"/>
            </p:cNvPicPr>
            <p:nvPr/>
          </p:nvPicPr>
          <p:blipFill>
            <a:blip r:embed="rId6" cstate="print"/>
            <a:stretch>
              <a:fillRect/>
            </a:stretch>
          </p:blipFill>
          <p:spPr>
            <a:xfrm>
              <a:off x="7474832" y="2433176"/>
              <a:ext cx="285036" cy="274320"/>
            </a:xfrm>
            <a:prstGeom prst="rect">
              <a:avLst/>
            </a:prstGeom>
          </p:spPr>
        </p:pic>
        <p:pic>
          <p:nvPicPr>
            <p:cNvPr id="84" name="Picture 83" descr="Charge.png"/>
            <p:cNvPicPr>
              <a:picLocks noChangeAspect="1"/>
            </p:cNvPicPr>
            <p:nvPr/>
          </p:nvPicPr>
          <p:blipFill>
            <a:blip r:embed="rId6" cstate="print"/>
            <a:stretch>
              <a:fillRect/>
            </a:stretch>
          </p:blipFill>
          <p:spPr>
            <a:xfrm>
              <a:off x="7474832" y="2848302"/>
              <a:ext cx="285036" cy="274320"/>
            </a:xfrm>
            <a:prstGeom prst="rect">
              <a:avLst/>
            </a:prstGeom>
          </p:spPr>
        </p:pic>
        <p:pic>
          <p:nvPicPr>
            <p:cNvPr id="85" name="Picture 84" descr="Charge.png"/>
            <p:cNvPicPr>
              <a:picLocks noChangeAspect="1"/>
            </p:cNvPicPr>
            <p:nvPr/>
          </p:nvPicPr>
          <p:blipFill>
            <a:blip r:embed="rId6" cstate="print"/>
            <a:stretch>
              <a:fillRect/>
            </a:stretch>
          </p:blipFill>
          <p:spPr>
            <a:xfrm>
              <a:off x="7467600" y="838200"/>
              <a:ext cx="285036" cy="274320"/>
            </a:xfrm>
            <a:prstGeom prst="rect">
              <a:avLst/>
            </a:prstGeom>
          </p:spPr>
        </p:pic>
      </p:grpSp>
      <p:grpSp>
        <p:nvGrpSpPr>
          <p:cNvPr id="8" name="Group 85"/>
          <p:cNvGrpSpPr/>
          <p:nvPr/>
        </p:nvGrpSpPr>
        <p:grpSpPr>
          <a:xfrm>
            <a:off x="3365332" y="1408052"/>
            <a:ext cx="289645" cy="2249548"/>
            <a:chOff x="6324601" y="1295400"/>
            <a:chExt cx="289645" cy="2249548"/>
          </a:xfrm>
        </p:grpSpPr>
        <p:pic>
          <p:nvPicPr>
            <p:cNvPr id="87" name="Picture 86" descr="nn.png"/>
            <p:cNvPicPr>
              <a:picLocks noChangeAspect="1"/>
            </p:cNvPicPr>
            <p:nvPr/>
          </p:nvPicPr>
          <p:blipFill>
            <a:blip r:embed="rId7" cstate="print"/>
            <a:stretch>
              <a:fillRect/>
            </a:stretch>
          </p:blipFill>
          <p:spPr>
            <a:xfrm>
              <a:off x="6324601" y="1295400"/>
              <a:ext cx="289645" cy="274320"/>
            </a:xfrm>
            <a:prstGeom prst="rect">
              <a:avLst/>
            </a:prstGeom>
          </p:spPr>
        </p:pic>
        <p:pic>
          <p:nvPicPr>
            <p:cNvPr id="88" name="Picture 87" descr="nn.png"/>
            <p:cNvPicPr>
              <a:picLocks noChangeAspect="1"/>
            </p:cNvPicPr>
            <p:nvPr/>
          </p:nvPicPr>
          <p:blipFill>
            <a:blip r:embed="rId7" cstate="print"/>
            <a:stretch>
              <a:fillRect/>
            </a:stretch>
          </p:blipFill>
          <p:spPr>
            <a:xfrm>
              <a:off x="6324601" y="1690446"/>
              <a:ext cx="289645" cy="274320"/>
            </a:xfrm>
            <a:prstGeom prst="rect">
              <a:avLst/>
            </a:prstGeom>
          </p:spPr>
        </p:pic>
        <p:pic>
          <p:nvPicPr>
            <p:cNvPr id="89" name="Picture 88" descr="nn.png"/>
            <p:cNvPicPr>
              <a:picLocks noChangeAspect="1"/>
            </p:cNvPicPr>
            <p:nvPr/>
          </p:nvPicPr>
          <p:blipFill>
            <a:blip r:embed="rId7" cstate="print"/>
            <a:stretch>
              <a:fillRect/>
            </a:stretch>
          </p:blipFill>
          <p:spPr>
            <a:xfrm>
              <a:off x="6324601" y="2085492"/>
              <a:ext cx="289645" cy="274320"/>
            </a:xfrm>
            <a:prstGeom prst="rect">
              <a:avLst/>
            </a:prstGeom>
          </p:spPr>
        </p:pic>
        <p:pic>
          <p:nvPicPr>
            <p:cNvPr id="90" name="Picture 89" descr="nn.png"/>
            <p:cNvPicPr>
              <a:picLocks noChangeAspect="1"/>
            </p:cNvPicPr>
            <p:nvPr/>
          </p:nvPicPr>
          <p:blipFill>
            <a:blip r:embed="rId7" cstate="print"/>
            <a:stretch>
              <a:fillRect/>
            </a:stretch>
          </p:blipFill>
          <p:spPr>
            <a:xfrm>
              <a:off x="6324601" y="2480538"/>
              <a:ext cx="289645" cy="274320"/>
            </a:xfrm>
            <a:prstGeom prst="rect">
              <a:avLst/>
            </a:prstGeom>
          </p:spPr>
        </p:pic>
        <p:pic>
          <p:nvPicPr>
            <p:cNvPr id="91" name="Picture 90" descr="nn.png"/>
            <p:cNvPicPr>
              <a:picLocks noChangeAspect="1"/>
            </p:cNvPicPr>
            <p:nvPr/>
          </p:nvPicPr>
          <p:blipFill>
            <a:blip r:embed="rId7" cstate="print"/>
            <a:stretch>
              <a:fillRect/>
            </a:stretch>
          </p:blipFill>
          <p:spPr>
            <a:xfrm>
              <a:off x="6324601" y="2875584"/>
              <a:ext cx="289645" cy="274320"/>
            </a:xfrm>
            <a:prstGeom prst="rect">
              <a:avLst/>
            </a:prstGeom>
          </p:spPr>
        </p:pic>
        <p:pic>
          <p:nvPicPr>
            <p:cNvPr id="92" name="Picture 91" descr="nn.png"/>
            <p:cNvPicPr>
              <a:picLocks noChangeAspect="1"/>
            </p:cNvPicPr>
            <p:nvPr/>
          </p:nvPicPr>
          <p:blipFill>
            <a:blip r:embed="rId7" cstate="print"/>
            <a:stretch>
              <a:fillRect/>
            </a:stretch>
          </p:blipFill>
          <p:spPr>
            <a:xfrm>
              <a:off x="6324601" y="3270628"/>
              <a:ext cx="289645" cy="274320"/>
            </a:xfrm>
            <a:prstGeom prst="rect">
              <a:avLst/>
            </a:prstGeom>
          </p:spPr>
        </p:pic>
      </p:grpSp>
      <p:grpSp>
        <p:nvGrpSpPr>
          <p:cNvPr id="9" name="Group 92"/>
          <p:cNvGrpSpPr/>
          <p:nvPr/>
        </p:nvGrpSpPr>
        <p:grpSpPr>
          <a:xfrm>
            <a:off x="4495800" y="1143000"/>
            <a:ext cx="289645" cy="2249548"/>
            <a:chOff x="6324601" y="1295400"/>
            <a:chExt cx="289645" cy="2249548"/>
          </a:xfrm>
        </p:grpSpPr>
        <p:pic>
          <p:nvPicPr>
            <p:cNvPr id="94" name="Picture 93" descr="nn.png"/>
            <p:cNvPicPr>
              <a:picLocks noChangeAspect="1"/>
            </p:cNvPicPr>
            <p:nvPr/>
          </p:nvPicPr>
          <p:blipFill>
            <a:blip r:embed="rId7" cstate="print"/>
            <a:stretch>
              <a:fillRect/>
            </a:stretch>
          </p:blipFill>
          <p:spPr>
            <a:xfrm>
              <a:off x="6324601" y="1295400"/>
              <a:ext cx="289645" cy="274320"/>
            </a:xfrm>
            <a:prstGeom prst="rect">
              <a:avLst/>
            </a:prstGeom>
          </p:spPr>
        </p:pic>
        <p:pic>
          <p:nvPicPr>
            <p:cNvPr id="95" name="Picture 94" descr="nn.png"/>
            <p:cNvPicPr>
              <a:picLocks noChangeAspect="1"/>
            </p:cNvPicPr>
            <p:nvPr/>
          </p:nvPicPr>
          <p:blipFill>
            <a:blip r:embed="rId7" cstate="print"/>
            <a:stretch>
              <a:fillRect/>
            </a:stretch>
          </p:blipFill>
          <p:spPr>
            <a:xfrm>
              <a:off x="6324601" y="1690446"/>
              <a:ext cx="289645" cy="274320"/>
            </a:xfrm>
            <a:prstGeom prst="rect">
              <a:avLst/>
            </a:prstGeom>
          </p:spPr>
        </p:pic>
        <p:pic>
          <p:nvPicPr>
            <p:cNvPr id="96" name="Picture 95" descr="nn.png"/>
            <p:cNvPicPr>
              <a:picLocks noChangeAspect="1"/>
            </p:cNvPicPr>
            <p:nvPr/>
          </p:nvPicPr>
          <p:blipFill>
            <a:blip r:embed="rId7" cstate="print"/>
            <a:stretch>
              <a:fillRect/>
            </a:stretch>
          </p:blipFill>
          <p:spPr>
            <a:xfrm>
              <a:off x="6324601" y="2085492"/>
              <a:ext cx="289645" cy="274320"/>
            </a:xfrm>
            <a:prstGeom prst="rect">
              <a:avLst/>
            </a:prstGeom>
          </p:spPr>
        </p:pic>
        <p:pic>
          <p:nvPicPr>
            <p:cNvPr id="97" name="Picture 96" descr="nn.png"/>
            <p:cNvPicPr>
              <a:picLocks noChangeAspect="1"/>
            </p:cNvPicPr>
            <p:nvPr/>
          </p:nvPicPr>
          <p:blipFill>
            <a:blip r:embed="rId7" cstate="print"/>
            <a:stretch>
              <a:fillRect/>
            </a:stretch>
          </p:blipFill>
          <p:spPr>
            <a:xfrm>
              <a:off x="6324601" y="2480538"/>
              <a:ext cx="289645" cy="274320"/>
            </a:xfrm>
            <a:prstGeom prst="rect">
              <a:avLst/>
            </a:prstGeom>
          </p:spPr>
        </p:pic>
        <p:pic>
          <p:nvPicPr>
            <p:cNvPr id="98" name="Picture 97" descr="nn.png"/>
            <p:cNvPicPr>
              <a:picLocks noChangeAspect="1"/>
            </p:cNvPicPr>
            <p:nvPr/>
          </p:nvPicPr>
          <p:blipFill>
            <a:blip r:embed="rId7" cstate="print"/>
            <a:stretch>
              <a:fillRect/>
            </a:stretch>
          </p:blipFill>
          <p:spPr>
            <a:xfrm>
              <a:off x="6324601" y="2875584"/>
              <a:ext cx="289645" cy="274320"/>
            </a:xfrm>
            <a:prstGeom prst="rect">
              <a:avLst/>
            </a:prstGeom>
          </p:spPr>
        </p:pic>
        <p:pic>
          <p:nvPicPr>
            <p:cNvPr id="99" name="Picture 98" descr="nn.png"/>
            <p:cNvPicPr>
              <a:picLocks noChangeAspect="1"/>
            </p:cNvPicPr>
            <p:nvPr/>
          </p:nvPicPr>
          <p:blipFill>
            <a:blip r:embed="rId7" cstate="print"/>
            <a:stretch>
              <a:fillRect/>
            </a:stretch>
          </p:blipFill>
          <p:spPr>
            <a:xfrm>
              <a:off x="6324601" y="3270628"/>
              <a:ext cx="289645" cy="274320"/>
            </a:xfrm>
            <a:prstGeom prst="rect">
              <a:avLst/>
            </a:prstGeom>
          </p:spPr>
        </p:pic>
      </p:grpSp>
      <p:grpSp>
        <p:nvGrpSpPr>
          <p:cNvPr id="10" name="Group 99"/>
          <p:cNvGrpSpPr/>
          <p:nvPr/>
        </p:nvGrpSpPr>
        <p:grpSpPr>
          <a:xfrm>
            <a:off x="4769068" y="1143000"/>
            <a:ext cx="292268" cy="2284422"/>
            <a:chOff x="7467600" y="838200"/>
            <a:chExt cx="292268" cy="2284422"/>
          </a:xfrm>
        </p:grpSpPr>
        <p:pic>
          <p:nvPicPr>
            <p:cNvPr id="101" name="Picture 100" descr="Charge.png"/>
            <p:cNvPicPr>
              <a:picLocks noChangeAspect="1"/>
            </p:cNvPicPr>
            <p:nvPr/>
          </p:nvPicPr>
          <p:blipFill>
            <a:blip r:embed="rId6" cstate="print"/>
            <a:stretch>
              <a:fillRect/>
            </a:stretch>
          </p:blipFill>
          <p:spPr>
            <a:xfrm>
              <a:off x="7474832" y="1231030"/>
              <a:ext cx="285036" cy="274320"/>
            </a:xfrm>
            <a:prstGeom prst="rect">
              <a:avLst/>
            </a:prstGeom>
          </p:spPr>
        </p:pic>
        <p:pic>
          <p:nvPicPr>
            <p:cNvPr id="102" name="Picture 101" descr="Charge.png"/>
            <p:cNvPicPr>
              <a:picLocks noChangeAspect="1"/>
            </p:cNvPicPr>
            <p:nvPr/>
          </p:nvPicPr>
          <p:blipFill>
            <a:blip r:embed="rId6" cstate="print"/>
            <a:stretch>
              <a:fillRect/>
            </a:stretch>
          </p:blipFill>
          <p:spPr>
            <a:xfrm>
              <a:off x="7474832" y="1642256"/>
              <a:ext cx="285036" cy="274320"/>
            </a:xfrm>
            <a:prstGeom prst="rect">
              <a:avLst/>
            </a:prstGeom>
          </p:spPr>
        </p:pic>
        <p:pic>
          <p:nvPicPr>
            <p:cNvPr id="103" name="Picture 102" descr="Charge.png"/>
            <p:cNvPicPr>
              <a:picLocks noChangeAspect="1"/>
            </p:cNvPicPr>
            <p:nvPr/>
          </p:nvPicPr>
          <p:blipFill>
            <a:blip r:embed="rId6" cstate="print"/>
            <a:stretch>
              <a:fillRect/>
            </a:stretch>
          </p:blipFill>
          <p:spPr>
            <a:xfrm>
              <a:off x="7474832" y="2053482"/>
              <a:ext cx="285036" cy="274320"/>
            </a:xfrm>
            <a:prstGeom prst="rect">
              <a:avLst/>
            </a:prstGeom>
          </p:spPr>
        </p:pic>
        <p:pic>
          <p:nvPicPr>
            <p:cNvPr id="104" name="Picture 103" descr="Charge.png"/>
            <p:cNvPicPr>
              <a:picLocks noChangeAspect="1"/>
            </p:cNvPicPr>
            <p:nvPr/>
          </p:nvPicPr>
          <p:blipFill>
            <a:blip r:embed="rId6" cstate="print"/>
            <a:stretch>
              <a:fillRect/>
            </a:stretch>
          </p:blipFill>
          <p:spPr>
            <a:xfrm>
              <a:off x="7474832" y="2433176"/>
              <a:ext cx="285036" cy="274320"/>
            </a:xfrm>
            <a:prstGeom prst="rect">
              <a:avLst/>
            </a:prstGeom>
          </p:spPr>
        </p:pic>
        <p:pic>
          <p:nvPicPr>
            <p:cNvPr id="105" name="Picture 104" descr="Charge.png"/>
            <p:cNvPicPr>
              <a:picLocks noChangeAspect="1"/>
            </p:cNvPicPr>
            <p:nvPr/>
          </p:nvPicPr>
          <p:blipFill>
            <a:blip r:embed="rId6" cstate="print"/>
            <a:stretch>
              <a:fillRect/>
            </a:stretch>
          </p:blipFill>
          <p:spPr>
            <a:xfrm>
              <a:off x="7474832" y="2848302"/>
              <a:ext cx="285036" cy="274320"/>
            </a:xfrm>
            <a:prstGeom prst="rect">
              <a:avLst/>
            </a:prstGeom>
          </p:spPr>
        </p:pic>
        <p:pic>
          <p:nvPicPr>
            <p:cNvPr id="106" name="Picture 105" descr="Charge.png"/>
            <p:cNvPicPr>
              <a:picLocks noChangeAspect="1"/>
            </p:cNvPicPr>
            <p:nvPr/>
          </p:nvPicPr>
          <p:blipFill>
            <a:blip r:embed="rId6" cstate="print"/>
            <a:stretch>
              <a:fillRect/>
            </a:stretch>
          </p:blipFill>
          <p:spPr>
            <a:xfrm>
              <a:off x="7467600" y="838200"/>
              <a:ext cx="285036" cy="274320"/>
            </a:xfrm>
            <a:prstGeom prst="rect">
              <a:avLst/>
            </a:prstGeom>
          </p:spPr>
        </p:pic>
      </p:grpSp>
      <p:sp>
        <p:nvSpPr>
          <p:cNvPr id="181" name="Freeform 180"/>
          <p:cNvSpPr/>
          <p:nvPr/>
        </p:nvSpPr>
        <p:spPr>
          <a:xfrm>
            <a:off x="4319752" y="3626069"/>
            <a:ext cx="1923393" cy="1497724"/>
          </a:xfrm>
          <a:custGeom>
            <a:avLst/>
            <a:gdLst>
              <a:gd name="connsiteX0" fmla="*/ 0 w 1923393"/>
              <a:gd name="connsiteY0" fmla="*/ 1497724 h 1497724"/>
              <a:gd name="connsiteX1" fmla="*/ 1923393 w 1923393"/>
              <a:gd name="connsiteY1" fmla="*/ 1481959 h 1497724"/>
              <a:gd name="connsiteX2" fmla="*/ 1907627 w 1923393"/>
              <a:gd name="connsiteY2" fmla="*/ 0 h 1497724"/>
              <a:gd name="connsiteX3" fmla="*/ 252248 w 1923393"/>
              <a:gd name="connsiteY3" fmla="*/ 15765 h 1497724"/>
            </a:gdLst>
            <a:ahLst/>
            <a:cxnLst>
              <a:cxn ang="0">
                <a:pos x="connsiteX0" y="connsiteY0"/>
              </a:cxn>
              <a:cxn ang="0">
                <a:pos x="connsiteX1" y="connsiteY1"/>
              </a:cxn>
              <a:cxn ang="0">
                <a:pos x="connsiteX2" y="connsiteY2"/>
              </a:cxn>
              <a:cxn ang="0">
                <a:pos x="connsiteX3" y="connsiteY3"/>
              </a:cxn>
            </a:cxnLst>
            <a:rect l="l" t="t" r="r" b="b"/>
            <a:pathLst>
              <a:path w="1923393" h="1497724">
                <a:moveTo>
                  <a:pt x="0" y="1497724"/>
                </a:moveTo>
                <a:lnTo>
                  <a:pt x="1923393" y="1481959"/>
                </a:lnTo>
                <a:lnTo>
                  <a:pt x="1907627" y="0"/>
                </a:lnTo>
                <a:lnTo>
                  <a:pt x="252248" y="15765"/>
                </a:lnTo>
              </a:path>
            </a:pathLst>
          </a:custGeom>
          <a:ln w="381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Freeform 181"/>
          <p:cNvSpPr/>
          <p:nvPr/>
        </p:nvSpPr>
        <p:spPr>
          <a:xfrm>
            <a:off x="2380593" y="3783724"/>
            <a:ext cx="1387366" cy="1434662"/>
          </a:xfrm>
          <a:custGeom>
            <a:avLst/>
            <a:gdLst>
              <a:gd name="connsiteX0" fmla="*/ 583324 w 1387366"/>
              <a:gd name="connsiteY0" fmla="*/ 1418897 h 1434662"/>
              <a:gd name="connsiteX1" fmla="*/ 0 w 1387366"/>
              <a:gd name="connsiteY1" fmla="*/ 1434662 h 1434662"/>
              <a:gd name="connsiteX2" fmla="*/ 31531 w 1387366"/>
              <a:gd name="connsiteY2" fmla="*/ 0 h 1434662"/>
              <a:gd name="connsiteX3" fmla="*/ 1387366 w 1387366"/>
              <a:gd name="connsiteY3" fmla="*/ 15766 h 1434662"/>
            </a:gdLst>
            <a:ahLst/>
            <a:cxnLst>
              <a:cxn ang="0">
                <a:pos x="connsiteX0" y="connsiteY0"/>
              </a:cxn>
              <a:cxn ang="0">
                <a:pos x="connsiteX1" y="connsiteY1"/>
              </a:cxn>
              <a:cxn ang="0">
                <a:pos x="connsiteX2" y="connsiteY2"/>
              </a:cxn>
              <a:cxn ang="0">
                <a:pos x="connsiteX3" y="connsiteY3"/>
              </a:cxn>
            </a:cxnLst>
            <a:rect l="l" t="t" r="r" b="b"/>
            <a:pathLst>
              <a:path w="1387366" h="1434662">
                <a:moveTo>
                  <a:pt x="583324" y="1418897"/>
                </a:moveTo>
                <a:lnTo>
                  <a:pt x="0" y="1434662"/>
                </a:lnTo>
                <a:lnTo>
                  <a:pt x="31531" y="0"/>
                </a:lnTo>
                <a:lnTo>
                  <a:pt x="1387366" y="15766"/>
                </a:lnTo>
              </a:path>
            </a:pathLst>
          </a:custGeom>
          <a:ln w="38100">
            <a:solidFill>
              <a:srgbClr val="00B050"/>
            </a:solidFill>
          </a:ln>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88" name="Picture 187" descr="nn.png"/>
          <p:cNvPicPr>
            <a:picLocks noChangeAspect="1"/>
          </p:cNvPicPr>
          <p:nvPr/>
        </p:nvPicPr>
        <p:blipFill>
          <a:blip r:embed="rId7" cstate="print"/>
          <a:stretch>
            <a:fillRect/>
          </a:stretch>
        </p:blipFill>
        <p:spPr>
          <a:xfrm>
            <a:off x="4953000" y="2514600"/>
            <a:ext cx="289645" cy="274320"/>
          </a:xfrm>
          <a:prstGeom prst="rect">
            <a:avLst/>
          </a:prstGeom>
        </p:spPr>
      </p:pic>
      <p:pic>
        <p:nvPicPr>
          <p:cNvPr id="189" name="Picture 188" descr="nn.png"/>
          <p:cNvPicPr>
            <a:picLocks noChangeAspect="1"/>
          </p:cNvPicPr>
          <p:nvPr/>
        </p:nvPicPr>
        <p:blipFill>
          <a:blip r:embed="rId7" cstate="print"/>
          <a:stretch>
            <a:fillRect/>
          </a:stretch>
        </p:blipFill>
        <p:spPr>
          <a:xfrm>
            <a:off x="2590800" y="5060732"/>
            <a:ext cx="289645" cy="274320"/>
          </a:xfrm>
          <a:prstGeom prst="rect">
            <a:avLst/>
          </a:prstGeom>
        </p:spPr>
      </p:pic>
      <p:grpSp>
        <p:nvGrpSpPr>
          <p:cNvPr id="17" name="Group 59"/>
          <p:cNvGrpSpPr/>
          <p:nvPr/>
        </p:nvGrpSpPr>
        <p:grpSpPr>
          <a:xfrm>
            <a:off x="5029200" y="4724400"/>
            <a:ext cx="762000" cy="756034"/>
            <a:chOff x="4724400" y="3505200"/>
            <a:chExt cx="762000" cy="756034"/>
          </a:xfrm>
        </p:grpSpPr>
        <p:pic>
          <p:nvPicPr>
            <p:cNvPr id="159" name="Picture 158" descr="electric-switch1.png"/>
            <p:cNvPicPr>
              <a:picLocks noChangeAspect="1"/>
            </p:cNvPicPr>
            <p:nvPr/>
          </p:nvPicPr>
          <p:blipFill>
            <a:blip r:embed="rId8" cstate="print"/>
            <a:stretch>
              <a:fillRect/>
            </a:stretch>
          </p:blipFill>
          <p:spPr>
            <a:xfrm>
              <a:off x="4724400" y="3505200"/>
              <a:ext cx="762000" cy="756034"/>
            </a:xfrm>
            <a:prstGeom prst="rect">
              <a:avLst/>
            </a:prstGeom>
          </p:spPr>
        </p:pic>
        <p:sp>
          <p:nvSpPr>
            <p:cNvPr id="160" name="TextBox 159"/>
            <p:cNvSpPr txBox="1"/>
            <p:nvPr/>
          </p:nvSpPr>
          <p:spPr>
            <a:xfrm>
              <a:off x="4932464" y="3898841"/>
              <a:ext cx="264816" cy="215444"/>
            </a:xfrm>
            <a:prstGeom prst="rect">
              <a:avLst/>
            </a:prstGeom>
            <a:noFill/>
          </p:spPr>
          <p:txBody>
            <a:bodyPr wrap="none" rtlCol="0">
              <a:spAutoFit/>
            </a:bodyPr>
            <a:lstStyle/>
            <a:p>
              <a:r>
                <a:rPr lang="en-US" sz="800" dirty="0" smtClean="0">
                  <a:solidFill>
                    <a:srgbClr val="FF0000"/>
                  </a:solidFill>
                  <a:latin typeface="Arial" pitchFamily="34" charset="0"/>
                  <a:cs typeface="Arial" pitchFamily="34" charset="0"/>
                </a:rPr>
                <a:t>O</a:t>
              </a:r>
              <a:endParaRPr lang="en-US" sz="800" dirty="0">
                <a:solidFill>
                  <a:srgbClr val="FF0000"/>
                </a:solidFill>
                <a:latin typeface="Arial" pitchFamily="34" charset="0"/>
                <a:cs typeface="Arial" pitchFamily="34" charset="0"/>
              </a:endParaRPr>
            </a:p>
          </p:txBody>
        </p:sp>
        <p:sp>
          <p:nvSpPr>
            <p:cNvPr id="161" name="TextBox 160"/>
            <p:cNvSpPr txBox="1"/>
            <p:nvPr/>
          </p:nvSpPr>
          <p:spPr>
            <a:xfrm>
              <a:off x="5013296" y="3898128"/>
              <a:ext cx="258404" cy="215444"/>
            </a:xfrm>
            <a:prstGeom prst="rect">
              <a:avLst/>
            </a:prstGeom>
            <a:noFill/>
          </p:spPr>
          <p:txBody>
            <a:bodyPr wrap="none" rtlCol="0">
              <a:spAutoFit/>
            </a:bodyPr>
            <a:lstStyle/>
            <a:p>
              <a:r>
                <a:rPr lang="en-US" sz="800" dirty="0" smtClean="0">
                  <a:solidFill>
                    <a:srgbClr val="FF0000"/>
                  </a:solidFill>
                  <a:latin typeface="Arial" pitchFamily="34" charset="0"/>
                  <a:cs typeface="Arial" pitchFamily="34" charset="0"/>
                </a:rPr>
                <a:t>N</a:t>
              </a:r>
              <a:endParaRPr lang="en-US" sz="800" dirty="0">
                <a:solidFill>
                  <a:srgbClr val="FF0000"/>
                </a:solidFill>
                <a:latin typeface="Arial" pitchFamily="34" charset="0"/>
                <a:cs typeface="Arial" pitchFamily="34" charset="0"/>
              </a:endParaRPr>
            </a:p>
          </p:txBody>
        </p:sp>
      </p:grpSp>
      <p:grpSp>
        <p:nvGrpSpPr>
          <p:cNvPr id="18" name="Group 39"/>
          <p:cNvGrpSpPr/>
          <p:nvPr/>
        </p:nvGrpSpPr>
        <p:grpSpPr>
          <a:xfrm>
            <a:off x="1752600" y="4267200"/>
            <a:ext cx="762000" cy="756034"/>
            <a:chOff x="4724400" y="3505200"/>
            <a:chExt cx="762000" cy="756034"/>
          </a:xfrm>
        </p:grpSpPr>
        <p:pic>
          <p:nvPicPr>
            <p:cNvPr id="150" name="Picture 149" descr="electric-switch1.png"/>
            <p:cNvPicPr>
              <a:picLocks noChangeAspect="1"/>
            </p:cNvPicPr>
            <p:nvPr/>
          </p:nvPicPr>
          <p:blipFill>
            <a:blip r:embed="rId8" cstate="print"/>
            <a:stretch>
              <a:fillRect/>
            </a:stretch>
          </p:blipFill>
          <p:spPr>
            <a:xfrm>
              <a:off x="4724400" y="3505200"/>
              <a:ext cx="762000" cy="756034"/>
            </a:xfrm>
            <a:prstGeom prst="rect">
              <a:avLst/>
            </a:prstGeom>
          </p:spPr>
        </p:pic>
        <p:sp>
          <p:nvSpPr>
            <p:cNvPr id="151" name="TextBox 150"/>
            <p:cNvSpPr txBox="1"/>
            <p:nvPr/>
          </p:nvSpPr>
          <p:spPr>
            <a:xfrm>
              <a:off x="4932464" y="3898841"/>
              <a:ext cx="264816" cy="215444"/>
            </a:xfrm>
            <a:prstGeom prst="rect">
              <a:avLst/>
            </a:prstGeom>
            <a:noFill/>
          </p:spPr>
          <p:txBody>
            <a:bodyPr wrap="none" rtlCol="0">
              <a:spAutoFit/>
            </a:bodyPr>
            <a:lstStyle/>
            <a:p>
              <a:r>
                <a:rPr lang="en-US" sz="800" dirty="0" smtClean="0">
                  <a:solidFill>
                    <a:srgbClr val="FF0000"/>
                  </a:solidFill>
                  <a:latin typeface="Arial" pitchFamily="34" charset="0"/>
                  <a:cs typeface="Arial" pitchFamily="34" charset="0"/>
                </a:rPr>
                <a:t>O</a:t>
              </a:r>
              <a:endParaRPr lang="en-US" sz="800" dirty="0">
                <a:solidFill>
                  <a:srgbClr val="FF0000"/>
                </a:solidFill>
                <a:latin typeface="Arial" pitchFamily="34" charset="0"/>
                <a:cs typeface="Arial" pitchFamily="34" charset="0"/>
              </a:endParaRPr>
            </a:p>
          </p:txBody>
        </p:sp>
        <p:sp>
          <p:nvSpPr>
            <p:cNvPr id="152" name="TextBox 151"/>
            <p:cNvSpPr txBox="1"/>
            <p:nvPr/>
          </p:nvSpPr>
          <p:spPr>
            <a:xfrm>
              <a:off x="5013296" y="3898128"/>
              <a:ext cx="258404" cy="215444"/>
            </a:xfrm>
            <a:prstGeom prst="rect">
              <a:avLst/>
            </a:prstGeom>
            <a:noFill/>
          </p:spPr>
          <p:txBody>
            <a:bodyPr wrap="none" rtlCol="0">
              <a:spAutoFit/>
            </a:bodyPr>
            <a:lstStyle/>
            <a:p>
              <a:r>
                <a:rPr lang="en-US" sz="800" dirty="0" smtClean="0">
                  <a:solidFill>
                    <a:srgbClr val="FF0000"/>
                  </a:solidFill>
                  <a:latin typeface="Arial" pitchFamily="34" charset="0"/>
                  <a:cs typeface="Arial" pitchFamily="34" charset="0"/>
                </a:rPr>
                <a:t>N</a:t>
              </a:r>
              <a:endParaRPr lang="en-US" sz="800" dirty="0">
                <a:solidFill>
                  <a:srgbClr val="FF0000"/>
                </a:solidFill>
                <a:latin typeface="Arial" pitchFamily="34" charset="0"/>
                <a:cs typeface="Arial" pitchFamily="34" charset="0"/>
              </a:endParaRPr>
            </a:p>
          </p:txBody>
        </p:sp>
      </p:grpSp>
      <p:sp>
        <p:nvSpPr>
          <p:cNvPr id="51" name="TextBox 50"/>
          <p:cNvSpPr txBox="1"/>
          <p:nvPr/>
        </p:nvSpPr>
        <p:spPr>
          <a:xfrm>
            <a:off x="4648200" y="2133600"/>
            <a:ext cx="421910" cy="584775"/>
          </a:xfrm>
          <a:prstGeom prst="rect">
            <a:avLst/>
          </a:prstGeom>
          <a:noFill/>
        </p:spPr>
        <p:txBody>
          <a:bodyPr wrap="none" rtlCol="0">
            <a:spAutoFit/>
          </a:bodyPr>
          <a:lstStyle/>
          <a:p>
            <a:r>
              <a:rPr lang="en-US" sz="3200" dirty="0" smtClean="0"/>
              <a:t>B</a:t>
            </a:r>
            <a:endParaRPr lang="bn-BD" sz="3200" dirty="0" smtClean="0"/>
          </a:p>
        </p:txBody>
      </p:sp>
      <p:sp>
        <p:nvSpPr>
          <p:cNvPr id="52" name="TextBox 51"/>
          <p:cNvSpPr txBox="1"/>
          <p:nvPr/>
        </p:nvSpPr>
        <p:spPr>
          <a:xfrm>
            <a:off x="3505200" y="2133600"/>
            <a:ext cx="421910" cy="584775"/>
          </a:xfrm>
          <a:prstGeom prst="rect">
            <a:avLst/>
          </a:prstGeom>
          <a:noFill/>
        </p:spPr>
        <p:txBody>
          <a:bodyPr wrap="none" rtlCol="0">
            <a:spAutoFit/>
          </a:bodyPr>
          <a:lstStyle/>
          <a:p>
            <a:r>
              <a:rPr lang="en-US" sz="3200" dirty="0" smtClean="0"/>
              <a:t>A</a:t>
            </a:r>
            <a:endParaRPr lang="bn-BD" sz="3200" dirty="0" smtClean="0"/>
          </a:p>
        </p:txBody>
      </p:sp>
      <p:sp>
        <p:nvSpPr>
          <p:cNvPr id="53" name="TextBox 52"/>
          <p:cNvSpPr txBox="1"/>
          <p:nvPr/>
        </p:nvSpPr>
        <p:spPr>
          <a:xfrm>
            <a:off x="5257800" y="1143000"/>
            <a:ext cx="3581400" cy="1569660"/>
          </a:xfrm>
          <a:prstGeom prst="rect">
            <a:avLst/>
          </a:prstGeom>
          <a:solidFill>
            <a:schemeClr val="accent5">
              <a:lumMod val="60000"/>
              <a:lumOff val="40000"/>
            </a:schemeClr>
          </a:solidFill>
        </p:spPr>
        <p:txBody>
          <a:bodyPr wrap="square" rtlCol="0">
            <a:spAutoFit/>
          </a:bodyPr>
          <a:lstStyle/>
          <a:p>
            <a:r>
              <a:rPr lang="bn-BD" sz="3200" dirty="0" smtClean="0">
                <a:latin typeface="NikoshBAN" pitchFamily="2" charset="0"/>
                <a:cs typeface="NikoshBAN" pitchFamily="2" charset="0"/>
              </a:rPr>
              <a:t>এখন</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তড়িৎ উৎসের সাথে পাতগুলোর সংযোগ বিচ্ছিন্ন করলে কী  ঘটবে?</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remove" nodeType="withEffect">
                                  <p:stCondLst>
                                    <p:cond delay="0"/>
                                  </p:stCondLst>
                                  <p:childTnLst>
                                    <p:animMotion origin="layout" path="M -0.06267 -3.7037E-7 C -0.0776 -3.7037E-7 -0.09253 -3.7037E-7 -0.10746 -3.7037E-7 L -0.10607 -0.21412 L 0.04393 -0.20301 L 0.04393 -0.52523 " pathEditMode="relative" rAng="0" ptsTypes="fAAAA">
                                      <p:cBhvr>
                                        <p:cTn id="6" dur="2000" fill="hold"/>
                                        <p:tgtEl>
                                          <p:spTgt spid="189"/>
                                        </p:tgtEl>
                                        <p:attrNameLst>
                                          <p:attrName>ppt_x</p:attrName>
                                          <p:attrName>ppt_y</p:attrName>
                                        </p:attrNameLst>
                                      </p:cBhvr>
                                      <p:rCtr x="31" y="-263"/>
                                    </p:animMotion>
                                  </p:childTnLst>
                                </p:cTn>
                              </p:par>
                              <p:par>
                                <p:cTn id="7" presetID="1" presetClass="entr" presetSubtype="0" fill="hold" nodeType="withEffect">
                                  <p:stCondLst>
                                    <p:cond delay="0"/>
                                  </p:stCondLst>
                                  <p:childTnLst>
                                    <p:set>
                                      <p:cBhvr>
                                        <p:cTn id="8" dur="1" fill="hold">
                                          <p:stCondLst>
                                            <p:cond delay="0"/>
                                          </p:stCondLst>
                                        </p:cTn>
                                        <p:tgtEl>
                                          <p:spTgt spid="188"/>
                                        </p:tgtEl>
                                        <p:attrNameLst>
                                          <p:attrName>style.visibility</p:attrName>
                                        </p:attrNameLst>
                                      </p:cBhvr>
                                      <p:to>
                                        <p:strVal val="visible"/>
                                      </p:to>
                                    </p:set>
                                  </p:childTnLst>
                                </p:cTn>
                              </p:par>
                              <p:par>
                                <p:cTn id="9" presetID="0" presetClass="path" presetSubtype="0" repeatCount="indefinite" fill="remove" nodeType="withEffect">
                                  <p:stCondLst>
                                    <p:cond delay="0"/>
                                  </p:stCondLst>
                                  <p:childTnLst>
                                    <p:animMotion origin="layout" path="M 0.00121 -4.07407E-6 C -0.00244 0.01389 0.00191 -0.00069 -0.004 0.01366 C -0.00643 0.01968 -0.00799 0.02639 -0.01094 0.03218 C -0.0132 0.03681 -0.0165 0.04051 -0.01789 0.04584 C -0.01841 0.04815 -0.01841 0.05093 -0.01962 0.05278 C -0.02084 0.0544 -0.02292 0.0544 -0.02466 0.0551 C -0.02796 0.06829 -0.02379 0.05649 -0.0316 0.06667 C -0.04132 0.0794 -0.02709 0.06806 -0.04202 0.07801 C -0.04514 0.08241 -0.05053 0.08403 -0.05226 0.08959 C -0.05782 0.10811 -0.054 0.1294 -0.054 0.14931 L 0.12586 0.14051 L 0.12586 0.36274 L -0.08247 0.36274 " pathEditMode="relative" rAng="0" ptsTypes="fffffffffAAAA">
                                      <p:cBhvr>
                                        <p:cTn id="10" dur="2000" fill="hold"/>
                                        <p:tgtEl>
                                          <p:spTgt spid="188"/>
                                        </p:tgtEl>
                                        <p:attrNameLst>
                                          <p:attrName>ppt_x</p:attrName>
                                          <p:attrName>ppt_y</p:attrName>
                                        </p:attrNameLst>
                                      </p:cBhvr>
                                      <p:rCtr x="20" y="181"/>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up)">
                                      <p:cBhvr>
                                        <p:cTn id="15" dur="500"/>
                                        <p:tgtEl>
                                          <p:spTgt spid="53"/>
                                        </p:tgtEl>
                                      </p:cBhvr>
                                    </p:animEffect>
                                  </p:childTnLst>
                                  <p:subTnLst>
                                    <p:set>
                                      <p:cBhvr override="childStyle">
                                        <p:cTn dur="1" fill="hold" display="0" masterRel="nextClick" afterEffect="1"/>
                                        <p:tgtEl>
                                          <p:spTgt spid="53"/>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189"/>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18"/>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17"/>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188"/>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2"/>
                                        </p:tgtEl>
                                        <p:attrNameLst>
                                          <p:attrName>style.visibility</p:attrName>
                                        </p:attrNameLst>
                                      </p:cBhvr>
                                      <p:to>
                                        <p:strVal val="hidden"/>
                                      </p:to>
                                    </p:set>
                                  </p:childTnLst>
                                </p:cTn>
                              </p:par>
                              <p:par>
                                <p:cTn id="28" presetID="1" presetClass="exit" presetSubtype="0" fill="hold" grpId="0" nodeType="withEffect">
                                  <p:stCondLst>
                                    <p:cond delay="0"/>
                                  </p:stCondLst>
                                  <p:childTnLst>
                                    <p:set>
                                      <p:cBhvr>
                                        <p:cTn id="29" dur="1" fill="hold">
                                          <p:stCondLst>
                                            <p:cond delay="0"/>
                                          </p:stCondLst>
                                        </p:cTn>
                                        <p:tgtEl>
                                          <p:spTgt spid="181"/>
                                        </p:tgtEl>
                                        <p:attrNameLst>
                                          <p:attrName>style.visibility</p:attrName>
                                        </p:attrNameLst>
                                      </p:cBhvr>
                                      <p:to>
                                        <p:strVal val="hidden"/>
                                      </p:to>
                                    </p:set>
                                  </p:childTnLst>
                                </p:cTn>
                              </p:par>
                              <p:par>
                                <p:cTn id="30" presetID="1" presetClass="exit" presetSubtype="0" fill="hold" grpId="0" nodeType="withEffect">
                                  <p:stCondLst>
                                    <p:cond delay="0"/>
                                  </p:stCondLst>
                                  <p:childTnLst>
                                    <p:set>
                                      <p:cBhvr>
                                        <p:cTn id="31" dur="1" fill="hold">
                                          <p:stCondLst>
                                            <p:cond delay="0"/>
                                          </p:stCondLst>
                                        </p:cTn>
                                        <p:tgtEl>
                                          <p:spTgt spid="182"/>
                                        </p:tgtEl>
                                        <p:attrNameLst>
                                          <p:attrName>style.visibility</p:attrName>
                                        </p:attrNameLst>
                                      </p:cBhvr>
                                      <p:to>
                                        <p:strVal val="hidden"/>
                                      </p:to>
                                    </p:set>
                                  </p:childTnLst>
                                </p:cTn>
                              </p:par>
                            </p:childTnLst>
                          </p:cTn>
                        </p:par>
                        <p:par>
                          <p:cTn id="32" fill="hold">
                            <p:stCondLst>
                              <p:cond delay="0"/>
                            </p:stCondLst>
                            <p:childTnLst>
                              <p:par>
                                <p:cTn id="33" presetID="50" presetClass="exit" presetSubtype="0" accel="100000" fill="hold" nodeType="afterEffect">
                                  <p:stCondLst>
                                    <p:cond delay="0"/>
                                  </p:stCondLst>
                                  <p:childTnLst>
                                    <p:anim calcmode="lin" valueType="num">
                                      <p:cBhvr>
                                        <p:cTn id="34" dur="1000"/>
                                        <p:tgtEl>
                                          <p:spTgt spid="9"/>
                                        </p:tgtEl>
                                        <p:attrNameLst>
                                          <p:attrName>ppt_w</p:attrName>
                                        </p:attrNameLst>
                                      </p:cBhvr>
                                      <p:tavLst>
                                        <p:tav tm="0">
                                          <p:val>
                                            <p:strVal val="ppt_w"/>
                                          </p:val>
                                        </p:tav>
                                        <p:tav tm="100000">
                                          <p:val>
                                            <p:strVal val="ppt_w+.3"/>
                                          </p:val>
                                        </p:tav>
                                      </p:tavLst>
                                    </p:anim>
                                    <p:anim calcmode="lin" valueType="num">
                                      <p:cBhvr>
                                        <p:cTn id="35" dur="1000"/>
                                        <p:tgtEl>
                                          <p:spTgt spid="9"/>
                                        </p:tgtEl>
                                        <p:attrNameLst>
                                          <p:attrName>ppt_h</p:attrName>
                                        </p:attrNameLst>
                                      </p:cBhvr>
                                      <p:tavLst>
                                        <p:tav tm="0">
                                          <p:val>
                                            <p:strVal val="ppt_h"/>
                                          </p:val>
                                        </p:tav>
                                        <p:tav tm="100000">
                                          <p:val>
                                            <p:strVal val="ppt_h"/>
                                          </p:val>
                                        </p:tav>
                                      </p:tavLst>
                                    </p:anim>
                                    <p:animEffect transition="out" filter="fade">
                                      <p:cBhvr>
                                        <p:cTn id="36" dur="1000"/>
                                        <p:tgtEl>
                                          <p:spTgt spid="9"/>
                                        </p:tgtEl>
                                      </p:cBhvr>
                                    </p:animEffect>
                                    <p:set>
                                      <p:cBhvr>
                                        <p:cTn id="37" dur="1" fill="hold">
                                          <p:stCondLst>
                                            <p:cond delay="999"/>
                                          </p:stCondLst>
                                        </p:cTn>
                                        <p:tgtEl>
                                          <p:spTgt spid="9"/>
                                        </p:tgtEl>
                                        <p:attrNameLst>
                                          <p:attrName>style.visibility</p:attrName>
                                        </p:attrNameLst>
                                      </p:cBhvr>
                                      <p:to>
                                        <p:strVal val="hidden"/>
                                      </p:to>
                                    </p:set>
                                  </p:childTnLst>
                                </p:cTn>
                              </p:par>
                            </p:childTnLst>
                          </p:cTn>
                        </p:par>
                        <p:par>
                          <p:cTn id="38" fill="hold">
                            <p:stCondLst>
                              <p:cond delay="1000"/>
                            </p:stCondLst>
                            <p:childTnLst>
                              <p:par>
                                <p:cTn id="39" presetID="0" presetClass="path" presetSubtype="0" accel="50000" decel="50000" fill="hold" nodeType="afterEffect">
                                  <p:stCondLst>
                                    <p:cond delay="0"/>
                                  </p:stCondLst>
                                  <p:childTnLst>
                                    <p:animMotion origin="layout" path="M 3.33333E-6 -1.48148E-6 L -0.03334 -1.48148E-6 " pathEditMode="relative" ptsTypes="AA">
                                      <p:cBhvr>
                                        <p:cTn id="40" dur="2000" fill="hold"/>
                                        <p:tgtEl>
                                          <p:spTgt spid="10"/>
                                        </p:tgtEl>
                                        <p:attrNameLst>
                                          <p:attrName>ppt_x</p:attrName>
                                          <p:attrName>ppt_y</p:attrName>
                                        </p:attrNameLst>
                                      </p:cBhvr>
                                    </p:animMotion>
                                  </p:childTnLst>
                                </p:cTn>
                              </p:par>
                            </p:childTnLst>
                          </p:cTn>
                        </p:par>
                        <p:par>
                          <p:cTn id="41" fill="hold">
                            <p:stCondLst>
                              <p:cond delay="3000"/>
                            </p:stCondLst>
                            <p:childTnLst>
                              <p:par>
                                <p:cTn id="42" presetID="50" presetClass="exit" presetSubtype="0" accel="100000" fill="hold" nodeType="afterEffect">
                                  <p:stCondLst>
                                    <p:cond delay="0"/>
                                  </p:stCondLst>
                                  <p:childTnLst>
                                    <p:anim calcmode="lin" valueType="num">
                                      <p:cBhvr>
                                        <p:cTn id="43" dur="1000"/>
                                        <p:tgtEl>
                                          <p:spTgt spid="7"/>
                                        </p:tgtEl>
                                        <p:attrNameLst>
                                          <p:attrName>ppt_w</p:attrName>
                                        </p:attrNameLst>
                                      </p:cBhvr>
                                      <p:tavLst>
                                        <p:tav tm="0">
                                          <p:val>
                                            <p:strVal val="ppt_w"/>
                                          </p:val>
                                        </p:tav>
                                        <p:tav tm="100000">
                                          <p:val>
                                            <p:strVal val="ppt_w+.3"/>
                                          </p:val>
                                        </p:tav>
                                      </p:tavLst>
                                    </p:anim>
                                    <p:anim calcmode="lin" valueType="num">
                                      <p:cBhvr>
                                        <p:cTn id="44" dur="1000"/>
                                        <p:tgtEl>
                                          <p:spTgt spid="7"/>
                                        </p:tgtEl>
                                        <p:attrNameLst>
                                          <p:attrName>ppt_h</p:attrName>
                                        </p:attrNameLst>
                                      </p:cBhvr>
                                      <p:tavLst>
                                        <p:tav tm="0">
                                          <p:val>
                                            <p:strVal val="ppt_h"/>
                                          </p:val>
                                        </p:tav>
                                        <p:tav tm="100000">
                                          <p:val>
                                            <p:strVal val="ppt_h"/>
                                          </p:val>
                                        </p:tav>
                                      </p:tavLst>
                                    </p:anim>
                                    <p:animEffect transition="out" filter="fade">
                                      <p:cBhvr>
                                        <p:cTn id="45" dur="1000"/>
                                        <p:tgtEl>
                                          <p:spTgt spid="7"/>
                                        </p:tgtEl>
                                      </p:cBhvr>
                                    </p:animEffect>
                                    <p:set>
                                      <p:cBhvr>
                                        <p:cTn id="46" dur="1" fill="hold">
                                          <p:stCondLst>
                                            <p:cond delay="999"/>
                                          </p:stCondLst>
                                        </p:cTn>
                                        <p:tgtEl>
                                          <p:spTgt spid="7"/>
                                        </p:tgtEl>
                                        <p:attrNameLst>
                                          <p:attrName>style.visibility</p:attrName>
                                        </p:attrNameLst>
                                      </p:cBhvr>
                                      <p:to>
                                        <p:strVal val="hidden"/>
                                      </p:to>
                                    </p:set>
                                  </p:childTnLst>
                                </p:cTn>
                              </p:par>
                            </p:childTnLst>
                          </p:cTn>
                        </p:par>
                        <p:par>
                          <p:cTn id="47" fill="hold">
                            <p:stCondLst>
                              <p:cond delay="4000"/>
                            </p:stCondLst>
                            <p:childTnLst>
                              <p:par>
                                <p:cTn id="48" presetID="0" presetClass="path" presetSubtype="0" accel="50000" decel="50000" fill="hold" nodeType="afterEffect">
                                  <p:stCondLst>
                                    <p:cond delay="0"/>
                                  </p:stCondLst>
                                  <p:childTnLst>
                                    <p:animMotion origin="layout" path="M 8.33333E-7 5.18519E-6 L 0.03334 5.18519E-6 " pathEditMode="relative" ptsTypes="AA">
                                      <p:cBhvr>
                                        <p:cTn id="49"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P spid="182" grpId="0" animBg="1"/>
      <p:bldP spid="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6" name="Picture 15" descr="Mother board.png"/>
          <p:cNvPicPr>
            <a:picLocks noChangeAspect="1"/>
          </p:cNvPicPr>
          <p:nvPr/>
        </p:nvPicPr>
        <p:blipFill>
          <a:blip r:embed="rId3" cstate="print"/>
          <a:stretch>
            <a:fillRect/>
          </a:stretch>
        </p:blipFill>
        <p:spPr>
          <a:xfrm>
            <a:off x="4398274" y="1049416"/>
            <a:ext cx="4517126" cy="1998584"/>
          </a:xfrm>
          <a:prstGeom prst="rect">
            <a:avLst/>
          </a:prstGeom>
        </p:spPr>
      </p:pic>
      <p:pic>
        <p:nvPicPr>
          <p:cNvPr id="7" name="Picture 6" descr="Nokia.png"/>
          <p:cNvPicPr>
            <a:picLocks noChangeAspect="1"/>
          </p:cNvPicPr>
          <p:nvPr/>
        </p:nvPicPr>
        <p:blipFill>
          <a:blip r:embed="rId4" cstate="print"/>
          <a:stretch>
            <a:fillRect/>
          </a:stretch>
        </p:blipFill>
        <p:spPr>
          <a:xfrm>
            <a:off x="228600" y="533400"/>
            <a:ext cx="4146328" cy="3109746"/>
          </a:xfrm>
          <a:prstGeom prst="rect">
            <a:avLst/>
          </a:prstGeom>
        </p:spPr>
      </p:pic>
      <p:sp>
        <p:nvSpPr>
          <p:cNvPr id="8" name="TextBox 7"/>
          <p:cNvSpPr txBox="1"/>
          <p:nvPr/>
        </p:nvSpPr>
        <p:spPr>
          <a:xfrm>
            <a:off x="2057400" y="152400"/>
            <a:ext cx="5410199"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3200" dirty="0" smtClean="0">
                <a:latin typeface="NikoshBAN" pitchFamily="2" charset="0"/>
                <a:cs typeface="NikoshBAN" pitchFamily="2" charset="0"/>
              </a:rPr>
              <a:t>তড়িৎ ধারক কোথায় কোথায় ব্যবহার হয়?</a:t>
            </a:r>
            <a:endParaRPr lang="en-US" sz="3200" dirty="0">
              <a:latin typeface="NikoshBAN" pitchFamily="2" charset="0"/>
              <a:cs typeface="NikoshBAN" pitchFamily="2" charset="0"/>
            </a:endParaRPr>
          </a:p>
        </p:txBody>
      </p:sp>
      <p:pic>
        <p:nvPicPr>
          <p:cNvPr id="9" name="Picture 8" descr="Electric table fan.jpg"/>
          <p:cNvPicPr>
            <a:picLocks noChangeAspect="1"/>
          </p:cNvPicPr>
          <p:nvPr/>
        </p:nvPicPr>
        <p:blipFill>
          <a:blip r:embed="rId5" cstate="print"/>
          <a:stretch>
            <a:fillRect/>
          </a:stretch>
        </p:blipFill>
        <p:spPr>
          <a:xfrm>
            <a:off x="3394842" y="3478283"/>
            <a:ext cx="2469930" cy="3320684"/>
          </a:xfrm>
          <a:prstGeom prst="rect">
            <a:avLst/>
          </a:prstGeom>
        </p:spPr>
      </p:pic>
      <p:sp>
        <p:nvSpPr>
          <p:cNvPr id="4" name="Frame 3"/>
          <p:cNvSpPr/>
          <p:nvPr/>
        </p:nvSpPr>
        <p:spPr>
          <a:xfrm>
            <a:off x="0" y="0"/>
            <a:ext cx="9144000" cy="6858000"/>
          </a:xfrm>
          <a:prstGeom prst="frame">
            <a:avLst>
              <a:gd name="adj1" fmla="val 2675"/>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descr="Electric fan copy.png"/>
          <p:cNvPicPr>
            <a:picLocks noChangeAspect="1"/>
          </p:cNvPicPr>
          <p:nvPr/>
        </p:nvPicPr>
        <p:blipFill>
          <a:blip r:embed="rId6" cstate="print"/>
          <a:stretch>
            <a:fillRect/>
          </a:stretch>
        </p:blipFill>
        <p:spPr>
          <a:xfrm>
            <a:off x="3210910" y="3503352"/>
            <a:ext cx="3189890" cy="2371152"/>
          </a:xfrm>
          <a:prstGeom prst="rect">
            <a:avLst/>
          </a:prstGeom>
        </p:spPr>
      </p:pic>
      <p:sp>
        <p:nvSpPr>
          <p:cNvPr id="11" name="Freeform 10"/>
          <p:cNvSpPr/>
          <p:nvPr/>
        </p:nvSpPr>
        <p:spPr>
          <a:xfrm>
            <a:off x="3310758" y="4682359"/>
            <a:ext cx="536028" cy="662151"/>
          </a:xfrm>
          <a:custGeom>
            <a:avLst/>
            <a:gdLst>
              <a:gd name="connsiteX0" fmla="*/ 0 w 536028"/>
              <a:gd name="connsiteY0" fmla="*/ 268013 h 662151"/>
              <a:gd name="connsiteX1" fmla="*/ 457200 w 536028"/>
              <a:gd name="connsiteY1" fmla="*/ 0 h 662151"/>
              <a:gd name="connsiteX2" fmla="*/ 536028 w 536028"/>
              <a:gd name="connsiteY2" fmla="*/ 425669 h 662151"/>
              <a:gd name="connsiteX3" fmla="*/ 78828 w 536028"/>
              <a:gd name="connsiteY3" fmla="*/ 662151 h 662151"/>
              <a:gd name="connsiteX4" fmla="*/ 0 w 536028"/>
              <a:gd name="connsiteY4" fmla="*/ 268013 h 662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8" h="662151">
                <a:moveTo>
                  <a:pt x="0" y="268013"/>
                </a:moveTo>
                <a:lnTo>
                  <a:pt x="457200" y="0"/>
                </a:lnTo>
                <a:lnTo>
                  <a:pt x="536028" y="425669"/>
                </a:lnTo>
                <a:lnTo>
                  <a:pt x="78828" y="662151"/>
                </a:lnTo>
                <a:lnTo>
                  <a:pt x="0" y="268013"/>
                </a:lnTo>
                <a:close/>
              </a:path>
            </a:pathLst>
          </a:custGeom>
          <a:solidFill>
            <a:srgbClr val="FFFF00">
              <a:alpha val="3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strips(down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xit" presetSubtype="0" accel="100000" fill="hold" nodeType="clickEffect">
                                  <p:stCondLst>
                                    <p:cond delay="0"/>
                                  </p:stCondLst>
                                  <p:childTnLst>
                                    <p:anim calcmode="lin" valueType="num">
                                      <p:cBhvr>
                                        <p:cTn id="37" dur="1000"/>
                                        <p:tgtEl>
                                          <p:spTgt spid="10"/>
                                        </p:tgtEl>
                                        <p:attrNameLst>
                                          <p:attrName>ppt_w</p:attrName>
                                        </p:attrNameLst>
                                      </p:cBhvr>
                                      <p:tavLst>
                                        <p:tav tm="0">
                                          <p:val>
                                            <p:strVal val="ppt_w"/>
                                          </p:val>
                                        </p:tav>
                                        <p:tav tm="100000">
                                          <p:val>
                                            <p:strVal val="ppt_w+.3"/>
                                          </p:val>
                                        </p:tav>
                                      </p:tavLst>
                                    </p:anim>
                                    <p:anim calcmode="lin" valueType="num">
                                      <p:cBhvr>
                                        <p:cTn id="38" dur="1000"/>
                                        <p:tgtEl>
                                          <p:spTgt spid="10"/>
                                        </p:tgtEl>
                                        <p:attrNameLst>
                                          <p:attrName>ppt_h</p:attrName>
                                        </p:attrNameLst>
                                      </p:cBhvr>
                                      <p:tavLst>
                                        <p:tav tm="0">
                                          <p:val>
                                            <p:strVal val="ppt_h"/>
                                          </p:val>
                                        </p:tav>
                                        <p:tav tm="100000">
                                          <p:val>
                                            <p:strVal val="ppt_h"/>
                                          </p:val>
                                        </p:tav>
                                      </p:tavLst>
                                    </p:anim>
                                    <p:animEffect transition="out" filter="fade">
                                      <p:cBhvr>
                                        <p:cTn id="39" dur="1000"/>
                                        <p:tgtEl>
                                          <p:spTgt spid="10"/>
                                        </p:tgtEl>
                                      </p:cBhvr>
                                    </p:animEffect>
                                    <p:set>
                                      <p:cBhvr>
                                        <p:cTn id="40" dur="1" fill="hold">
                                          <p:stCondLst>
                                            <p:cond delay="999"/>
                                          </p:stCondLst>
                                        </p:cTn>
                                        <p:tgtEl>
                                          <p:spTgt spid="10"/>
                                        </p:tgtEl>
                                        <p:attrNameLst>
                                          <p:attrName>style.visibility</p:attrName>
                                        </p:attrNameLst>
                                      </p:cBhvr>
                                      <p:to>
                                        <p:strVal val="hidden"/>
                                      </p:to>
                                    </p:set>
                                  </p:childTnLst>
                                </p:cTn>
                              </p:par>
                              <p:par>
                                <p:cTn id="41" presetID="50" presetClass="exit" presetSubtype="0" accel="100000" fill="hold" grpId="1" nodeType="withEffect">
                                  <p:stCondLst>
                                    <p:cond delay="0"/>
                                  </p:stCondLst>
                                  <p:childTnLst>
                                    <p:anim calcmode="lin" valueType="num">
                                      <p:cBhvr>
                                        <p:cTn id="42" dur="1000"/>
                                        <p:tgtEl>
                                          <p:spTgt spid="11"/>
                                        </p:tgtEl>
                                        <p:attrNameLst>
                                          <p:attrName>ppt_w</p:attrName>
                                        </p:attrNameLst>
                                      </p:cBhvr>
                                      <p:tavLst>
                                        <p:tav tm="0">
                                          <p:val>
                                            <p:strVal val="ppt_w"/>
                                          </p:val>
                                        </p:tav>
                                        <p:tav tm="100000">
                                          <p:val>
                                            <p:strVal val="ppt_w+.3"/>
                                          </p:val>
                                        </p:tav>
                                      </p:tavLst>
                                    </p:anim>
                                    <p:anim calcmode="lin" valueType="num">
                                      <p:cBhvr>
                                        <p:cTn id="43" dur="1000"/>
                                        <p:tgtEl>
                                          <p:spTgt spid="11"/>
                                        </p:tgtEl>
                                        <p:attrNameLst>
                                          <p:attrName>ppt_h</p:attrName>
                                        </p:attrNameLst>
                                      </p:cBhvr>
                                      <p:tavLst>
                                        <p:tav tm="0">
                                          <p:val>
                                            <p:strVal val="ppt_h"/>
                                          </p:val>
                                        </p:tav>
                                        <p:tav tm="100000">
                                          <p:val>
                                            <p:strVal val="ppt_h"/>
                                          </p:val>
                                        </p:tav>
                                      </p:tavLst>
                                    </p:anim>
                                    <p:animEffect transition="out" filter="fade">
                                      <p:cBhvr>
                                        <p:cTn id="44" dur="1000"/>
                                        <p:tgtEl>
                                          <p:spTgt spid="11"/>
                                        </p:tgtEl>
                                      </p:cBhvr>
                                    </p:animEffect>
                                    <p:set>
                                      <p:cBhvr>
                                        <p:cTn id="45"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6" name="Frame 5"/>
          <p:cNvSpPr/>
          <p:nvPr/>
        </p:nvSpPr>
        <p:spPr>
          <a:xfrm>
            <a:off x="0" y="0"/>
            <a:ext cx="9144000" cy="6858000"/>
          </a:xfrm>
          <a:prstGeom prst="frame">
            <a:avLst>
              <a:gd name="adj1" fmla="val 3026"/>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273821" y="228600"/>
            <a:ext cx="2060179" cy="707886"/>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4000" dirty="0" err="1" smtClean="0">
                <a:latin typeface="NikoshBAN" pitchFamily="2" charset="0"/>
                <a:cs typeface="NikoshBAN" pitchFamily="2" charset="0"/>
              </a:rPr>
              <a:t>দলগত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কাজ</a:t>
            </a:r>
            <a:endParaRPr lang="en-US" sz="4000" dirty="0">
              <a:latin typeface="NikoshBAN" pitchFamily="2" charset="0"/>
              <a:cs typeface="NikoshBAN" pitchFamily="2" charset="0"/>
            </a:endParaRPr>
          </a:p>
        </p:txBody>
      </p:sp>
      <p:sp>
        <p:nvSpPr>
          <p:cNvPr id="8" name="TextBox 7"/>
          <p:cNvSpPr txBox="1"/>
          <p:nvPr/>
        </p:nvSpPr>
        <p:spPr>
          <a:xfrm>
            <a:off x="990600" y="4267200"/>
            <a:ext cx="7239000" cy="1077218"/>
          </a:xfrm>
          <a:prstGeom prst="rect">
            <a:avLst/>
          </a:prstGeom>
          <a:solidFill>
            <a:schemeClr val="tx2">
              <a:lumMod val="20000"/>
              <a:lumOff val="80000"/>
            </a:schemeClr>
          </a:solidFill>
        </p:spPr>
        <p:txBody>
          <a:bodyPr wrap="square" rtlCol="0">
            <a:spAutoFit/>
          </a:bodyPr>
          <a:lstStyle/>
          <a:p>
            <a:r>
              <a:rPr lang="bn-BD" sz="3200" dirty="0" smtClean="0">
                <a:latin typeface="NikoshBAN" pitchFamily="2" charset="0"/>
                <a:cs typeface="NikoshBAN" pitchFamily="2" charset="0"/>
              </a:rPr>
              <a:t>চিত্রে প্রদর্শিত বস্তুটি </a:t>
            </a:r>
            <a:r>
              <a:rPr lang="bn-BD" sz="3200" dirty="0" smtClean="0">
                <a:latin typeface="NikoshBAN" pitchFamily="2" charset="0"/>
                <a:cs typeface="NikoshBAN" pitchFamily="2" charset="0"/>
              </a:rPr>
              <a:t>কিছুদিন </a:t>
            </a:r>
            <a:r>
              <a:rPr lang="bn-BD" sz="3200" dirty="0" smtClean="0">
                <a:latin typeface="NikoshBAN" pitchFamily="2" charset="0"/>
                <a:cs typeface="NikoshBAN" pitchFamily="2" charset="0"/>
              </a:rPr>
              <a:t>পর পর চার্জ দিতে হয় </a:t>
            </a:r>
            <a:r>
              <a:rPr lang="bn-BD" sz="3200" dirty="0" smtClean="0">
                <a:latin typeface="NikoshBAN" pitchFamily="2" charset="0"/>
                <a:cs typeface="NikoshBAN" pitchFamily="2" charset="0"/>
              </a:rPr>
              <a:t>কেন? </a:t>
            </a:r>
            <a:r>
              <a:rPr lang="bn-BD" sz="3200" dirty="0" smtClean="0">
                <a:latin typeface="NikoshBAN" pitchFamily="2" charset="0"/>
                <a:cs typeface="NikoshBAN" pitchFamily="2" charset="0"/>
              </a:rPr>
              <a:t>কারণ ব্যাখ্যা কর।</a:t>
            </a:r>
            <a:endParaRPr lang="en-US" sz="3200" dirty="0">
              <a:latin typeface="NikoshBAN" pitchFamily="2" charset="0"/>
              <a:cs typeface="NikoshBAN" pitchFamily="2" charset="0"/>
            </a:endParaRPr>
          </a:p>
        </p:txBody>
      </p:sp>
      <p:pic>
        <p:nvPicPr>
          <p:cNvPr id="11" name="Picture 10" descr="wetcell copy.png"/>
          <p:cNvPicPr>
            <a:picLocks noChangeAspect="1"/>
          </p:cNvPicPr>
          <p:nvPr/>
        </p:nvPicPr>
        <p:blipFill>
          <a:blip r:embed="rId3" cstate="print"/>
          <a:stretch>
            <a:fillRect/>
          </a:stretch>
        </p:blipFill>
        <p:spPr>
          <a:xfrm>
            <a:off x="2667000" y="914400"/>
            <a:ext cx="3581400" cy="327340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5" name="Frame 44"/>
          <p:cNvSpPr/>
          <p:nvPr/>
        </p:nvSpPr>
        <p:spPr>
          <a:xfrm>
            <a:off x="0" y="0"/>
            <a:ext cx="9144000" cy="6858000"/>
          </a:xfrm>
          <a:prstGeom prst="frame">
            <a:avLst>
              <a:gd name="adj1" fmla="val 3026"/>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3581400" y="381000"/>
            <a:ext cx="1311578" cy="584775"/>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3200" spc="300" dirty="0" err="1" smtClean="0">
                <a:latin typeface="NikoshBAN" pitchFamily="2" charset="0"/>
                <a:cs typeface="NikoshBAN" pitchFamily="2" charset="0"/>
              </a:rPr>
              <a:t>মূল্যায়ন</a:t>
            </a:r>
            <a:endParaRPr lang="en-US" sz="3200" spc="300" dirty="0">
              <a:latin typeface="NikoshBAN" pitchFamily="2" charset="0"/>
              <a:cs typeface="NikoshBAN" pitchFamily="2" charset="0"/>
            </a:endParaRPr>
          </a:p>
        </p:txBody>
      </p:sp>
      <p:grpSp>
        <p:nvGrpSpPr>
          <p:cNvPr id="7" name="Group 14"/>
          <p:cNvGrpSpPr/>
          <p:nvPr/>
        </p:nvGrpSpPr>
        <p:grpSpPr>
          <a:xfrm>
            <a:off x="762000" y="1219200"/>
            <a:ext cx="7119354" cy="2961620"/>
            <a:chOff x="824714" y="914400"/>
            <a:chExt cx="7119354" cy="2961620"/>
          </a:xfrm>
        </p:grpSpPr>
        <p:sp>
          <p:nvSpPr>
            <p:cNvPr id="8" name="TextBox 7"/>
            <p:cNvSpPr txBox="1"/>
            <p:nvPr/>
          </p:nvSpPr>
          <p:spPr>
            <a:xfrm>
              <a:off x="838200" y="914400"/>
              <a:ext cx="3057247" cy="584775"/>
            </a:xfrm>
            <a:prstGeom prst="rect">
              <a:avLst/>
            </a:prstGeom>
            <a:noFill/>
          </p:spPr>
          <p:txBody>
            <a:bodyPr wrap="none" rtlCol="0">
              <a:spAutoFit/>
            </a:bodyPr>
            <a:lstStyle/>
            <a:p>
              <a:r>
                <a:rPr lang="bn-BD" sz="3200" dirty="0" smtClean="0">
                  <a:latin typeface="NikoshBAN" pitchFamily="2" charset="0"/>
                  <a:cs typeface="NikoshBAN" pitchFamily="2" charset="0"/>
                </a:rPr>
                <a:t>তড়িৎ শক্তি সংরক্ষণে -</a:t>
              </a:r>
              <a:endParaRPr lang="en-US" sz="3200" dirty="0">
                <a:latin typeface="NikoshBAN" pitchFamily="2" charset="0"/>
                <a:cs typeface="NikoshBAN" pitchFamily="2" charset="0"/>
              </a:endParaRPr>
            </a:p>
          </p:txBody>
        </p:sp>
        <p:sp>
          <p:nvSpPr>
            <p:cNvPr id="9" name="TextBox 8"/>
            <p:cNvSpPr txBox="1"/>
            <p:nvPr/>
          </p:nvSpPr>
          <p:spPr>
            <a:xfrm>
              <a:off x="900914" y="1371600"/>
              <a:ext cx="5312673" cy="584775"/>
            </a:xfrm>
            <a:prstGeom prst="rect">
              <a:avLst/>
            </a:prstGeom>
            <a:noFill/>
          </p:spPr>
          <p:txBody>
            <a:bodyPr wrap="none" rtlCol="0">
              <a:spAutoFit/>
            </a:bodyPr>
            <a:lstStyle/>
            <a:p>
              <a:r>
                <a:rPr lang="bn-BD" sz="3200" dirty="0" smtClean="0">
                  <a:latin typeface="NikoshBAN" pitchFamily="2" charset="0"/>
                  <a:cs typeface="NikoshBAN" pitchFamily="2" charset="0"/>
                </a:rPr>
                <a:t>(</a:t>
              </a:r>
              <a:r>
                <a:rPr lang="en-US" sz="3200" dirty="0" err="1" smtClean="0">
                  <a:latin typeface="NikoshBAN" pitchFamily="2" charset="0"/>
                  <a:cs typeface="NikoshBAN" pitchFamily="2" charset="0"/>
                </a:rPr>
                <a:t>i</a:t>
              </a:r>
              <a:r>
                <a:rPr lang="bn-BD" sz="3200" dirty="0" smtClean="0">
                  <a:latin typeface="NikoshBAN" pitchFamily="2" charset="0"/>
                  <a:cs typeface="NikoshBAN" pitchFamily="2" charset="0"/>
                </a:rPr>
                <a:t>)</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কমপক্ষে দুইটি ধারক পাতের প্রয়োজন</a:t>
              </a:r>
              <a:endParaRPr lang="en-US" sz="3200" dirty="0">
                <a:latin typeface="NikoshBAN" pitchFamily="2" charset="0"/>
                <a:cs typeface="NikoshBAN" pitchFamily="2" charset="0"/>
              </a:endParaRPr>
            </a:p>
          </p:txBody>
        </p:sp>
        <p:sp>
          <p:nvSpPr>
            <p:cNvPr id="10" name="TextBox 9"/>
            <p:cNvSpPr txBox="1"/>
            <p:nvPr/>
          </p:nvSpPr>
          <p:spPr>
            <a:xfrm>
              <a:off x="849247" y="1905000"/>
              <a:ext cx="5891356" cy="584775"/>
            </a:xfrm>
            <a:prstGeom prst="rect">
              <a:avLst/>
            </a:prstGeom>
            <a:noFill/>
          </p:spPr>
          <p:txBody>
            <a:bodyPr wrap="none" rtlCol="0">
              <a:spAutoFit/>
            </a:bodyPr>
            <a:lstStyle/>
            <a:p>
              <a:r>
                <a:rPr lang="bn-BD" sz="3200" dirty="0" smtClean="0">
                  <a:latin typeface="NikoshBAN" pitchFamily="2" charset="0"/>
                  <a:cs typeface="NikoshBAN" pitchFamily="2" charset="0"/>
                </a:rPr>
                <a:t>(</a:t>
              </a:r>
              <a:r>
                <a:rPr lang="en-US" sz="3200" dirty="0" smtClean="0">
                  <a:latin typeface="NikoshBAN" pitchFamily="2" charset="0"/>
                  <a:cs typeface="NikoshBAN" pitchFamily="2" charset="0"/>
                </a:rPr>
                <a:t>ii</a:t>
              </a:r>
              <a:r>
                <a:rPr lang="bn-BD" sz="3200" dirty="0" smtClean="0">
                  <a:latin typeface="NikoshBAN" pitchFamily="2" charset="0"/>
                  <a:cs typeface="NikoshBAN" pitchFamily="2" charset="0"/>
                </a:rPr>
                <a:t>)</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ধারক পাতগুলো বিদ্যুৎ পরিবাহী হতে হবে</a:t>
              </a:r>
              <a:endParaRPr lang="en-US" sz="3200" dirty="0">
                <a:latin typeface="NikoshBAN" pitchFamily="2" charset="0"/>
                <a:cs typeface="NikoshBAN" pitchFamily="2" charset="0"/>
              </a:endParaRPr>
            </a:p>
          </p:txBody>
        </p:sp>
        <p:sp>
          <p:nvSpPr>
            <p:cNvPr id="11" name="TextBox 10"/>
            <p:cNvSpPr txBox="1"/>
            <p:nvPr/>
          </p:nvSpPr>
          <p:spPr>
            <a:xfrm>
              <a:off x="824714" y="2362200"/>
              <a:ext cx="6252033" cy="584775"/>
            </a:xfrm>
            <a:prstGeom prst="rect">
              <a:avLst/>
            </a:prstGeom>
            <a:noFill/>
          </p:spPr>
          <p:txBody>
            <a:bodyPr wrap="none" rtlCol="0">
              <a:spAutoFit/>
            </a:bodyPr>
            <a:lstStyle/>
            <a:p>
              <a:r>
                <a:rPr lang="bn-BD" sz="3200" dirty="0" smtClean="0">
                  <a:latin typeface="NikoshBAN" pitchFamily="2" charset="0"/>
                  <a:cs typeface="NikoshBAN" pitchFamily="2" charset="0"/>
                </a:rPr>
                <a:t>(</a:t>
              </a:r>
              <a:r>
                <a:rPr lang="en-US" sz="3200" dirty="0" smtClean="0">
                  <a:latin typeface="NikoshBAN" pitchFamily="2" charset="0"/>
                  <a:cs typeface="NikoshBAN" pitchFamily="2" charset="0"/>
                </a:rPr>
                <a:t>iii</a:t>
              </a:r>
              <a:r>
                <a:rPr lang="bn-BD" sz="3200" dirty="0" smtClean="0">
                  <a:latin typeface="NikoshBAN" pitchFamily="2" charset="0"/>
                  <a:cs typeface="NikoshBAN" pitchFamily="2" charset="0"/>
                </a:rPr>
                <a:t>)</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ধারক পাতগুলো বিদ্যুৎ অপরিবাহী হতে হবে</a:t>
              </a:r>
              <a:endParaRPr lang="en-US" sz="3200" dirty="0">
                <a:latin typeface="NikoshBAN" pitchFamily="2" charset="0"/>
                <a:cs typeface="NikoshBAN" pitchFamily="2" charset="0"/>
              </a:endParaRPr>
            </a:p>
          </p:txBody>
        </p:sp>
        <p:grpSp>
          <p:nvGrpSpPr>
            <p:cNvPr id="12" name="Group 13"/>
            <p:cNvGrpSpPr/>
            <p:nvPr/>
          </p:nvGrpSpPr>
          <p:grpSpPr>
            <a:xfrm>
              <a:off x="838200" y="2895600"/>
              <a:ext cx="7105868" cy="980420"/>
              <a:chOff x="838200" y="3124200"/>
              <a:chExt cx="7105868" cy="980420"/>
            </a:xfrm>
          </p:grpSpPr>
          <p:sp>
            <p:nvSpPr>
              <p:cNvPr id="13" name="TextBox 7"/>
              <p:cNvSpPr txBox="1"/>
              <p:nvPr/>
            </p:nvSpPr>
            <p:spPr>
              <a:xfrm>
                <a:off x="838200" y="3124200"/>
                <a:ext cx="2914580" cy="584775"/>
              </a:xfrm>
              <a:prstGeom prst="rect">
                <a:avLst/>
              </a:prstGeom>
              <a:noFill/>
            </p:spPr>
            <p:txBody>
              <a:bodyPr wrap="none" rtlCol="0">
                <a:spAutoFit/>
              </a:bodyPr>
              <a:lstStyle/>
              <a:p>
                <a:r>
                  <a:rPr lang="bn-BD" sz="3200" dirty="0" smtClean="0">
                    <a:latin typeface="NikoshBAN" pitchFamily="2" charset="0"/>
                    <a:cs typeface="NikoshBAN" pitchFamily="2" charset="0"/>
                  </a:rPr>
                  <a:t>নিচের কোনটি সঠিক?</a:t>
                </a:r>
                <a:endParaRPr lang="en-US" sz="3200" dirty="0">
                  <a:latin typeface="NikoshBAN" pitchFamily="2" charset="0"/>
                  <a:cs typeface="NikoshBAN" pitchFamily="2" charset="0"/>
                </a:endParaRPr>
              </a:p>
            </p:txBody>
          </p:sp>
          <p:grpSp>
            <p:nvGrpSpPr>
              <p:cNvPr id="15" name="Group 12"/>
              <p:cNvGrpSpPr/>
              <p:nvPr/>
            </p:nvGrpSpPr>
            <p:grpSpPr>
              <a:xfrm>
                <a:off x="914400" y="3581400"/>
                <a:ext cx="7029668" cy="523220"/>
                <a:chOff x="914400" y="3886200"/>
                <a:chExt cx="7029668" cy="523220"/>
              </a:xfrm>
            </p:grpSpPr>
            <p:sp>
              <p:nvSpPr>
                <p:cNvPr id="16" name="TextBox 8"/>
                <p:cNvSpPr txBox="1"/>
                <p:nvPr/>
              </p:nvSpPr>
              <p:spPr>
                <a:xfrm>
                  <a:off x="914400" y="3886200"/>
                  <a:ext cx="1401346" cy="523220"/>
                </a:xfrm>
                <a:prstGeom prst="rect">
                  <a:avLst/>
                </a:prstGeom>
                <a:noFill/>
              </p:spPr>
              <p:txBody>
                <a:bodyPr wrap="none" rtlCol="0">
                  <a:spAutoFit/>
                </a:bodyPr>
                <a:lstStyle/>
                <a:p>
                  <a:r>
                    <a:rPr lang="bn-BD" sz="2800" dirty="0" smtClean="0">
                      <a:latin typeface="NikoshBAN" pitchFamily="2" charset="0"/>
                      <a:cs typeface="NikoshBAN" pitchFamily="2" charset="0"/>
                    </a:rPr>
                    <a:t>(ক) </a:t>
                  </a:r>
                  <a:r>
                    <a:rPr lang="en-US" sz="2800" dirty="0" smtClean="0">
                      <a:latin typeface="NikoshBAN" pitchFamily="2" charset="0"/>
                      <a:cs typeface="NikoshBAN" pitchFamily="2" charset="0"/>
                    </a:rPr>
                    <a:t>i , iii</a:t>
                  </a:r>
                  <a:endParaRPr lang="en-US" sz="2800" dirty="0">
                    <a:latin typeface="NikoshBAN" pitchFamily="2" charset="0"/>
                    <a:cs typeface="NikoshBAN" pitchFamily="2" charset="0"/>
                  </a:endParaRPr>
                </a:p>
              </p:txBody>
            </p:sp>
            <p:sp>
              <p:nvSpPr>
                <p:cNvPr id="17" name="TextBox 16"/>
                <p:cNvSpPr txBox="1"/>
                <p:nvPr/>
              </p:nvSpPr>
              <p:spPr>
                <a:xfrm>
                  <a:off x="2791143" y="3886200"/>
                  <a:ext cx="1247457" cy="523220"/>
                </a:xfrm>
                <a:prstGeom prst="rect">
                  <a:avLst/>
                </a:prstGeom>
                <a:noFill/>
              </p:spPr>
              <p:txBody>
                <a:bodyPr wrap="none" rtlCol="0">
                  <a:spAutoFit/>
                </a:bodyPr>
                <a:lstStyle/>
                <a:p>
                  <a:r>
                    <a:rPr lang="bn-BD" sz="2800" dirty="0" smtClean="0">
                      <a:latin typeface="NikoshBAN" pitchFamily="2" charset="0"/>
                      <a:cs typeface="NikoshBAN" pitchFamily="2" charset="0"/>
                    </a:rPr>
                    <a:t>(খ) </a:t>
                  </a:r>
                  <a:r>
                    <a:rPr lang="en-US" sz="2800" dirty="0" err="1" smtClean="0">
                      <a:latin typeface="NikoshBAN" pitchFamily="2" charset="0"/>
                      <a:cs typeface="NikoshBAN" pitchFamily="2" charset="0"/>
                    </a:rPr>
                    <a:t>i</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a:t>
                  </a:r>
                  <a:r>
                    <a:rPr lang="en-US" sz="2800" dirty="0" smtClean="0">
                      <a:latin typeface="NikoshBAN" pitchFamily="2" charset="0"/>
                      <a:cs typeface="NikoshBAN" pitchFamily="2" charset="0"/>
                    </a:rPr>
                    <a:t>ii</a:t>
                  </a:r>
                  <a:endParaRPr lang="en-US" sz="2800" dirty="0">
                    <a:latin typeface="NikoshBAN" pitchFamily="2" charset="0"/>
                    <a:cs typeface="NikoshBAN" pitchFamily="2" charset="0"/>
                  </a:endParaRPr>
                </a:p>
              </p:txBody>
            </p:sp>
            <p:sp>
              <p:nvSpPr>
                <p:cNvPr id="18" name="TextBox 17"/>
                <p:cNvSpPr txBox="1"/>
                <p:nvPr/>
              </p:nvSpPr>
              <p:spPr>
                <a:xfrm>
                  <a:off x="4343400" y="3886200"/>
                  <a:ext cx="1834156" cy="523220"/>
                </a:xfrm>
                <a:prstGeom prst="rect">
                  <a:avLst/>
                </a:prstGeom>
                <a:noFill/>
              </p:spPr>
              <p:txBody>
                <a:bodyPr wrap="none" rtlCol="0">
                  <a:spAutoFit/>
                </a:bodyPr>
                <a:lstStyle/>
                <a:p>
                  <a:r>
                    <a:rPr lang="bn-BD" sz="2800" dirty="0" smtClean="0">
                      <a:latin typeface="NikoshBAN" pitchFamily="2" charset="0"/>
                      <a:cs typeface="NikoshBAN" pitchFamily="2" charset="0"/>
                    </a:rPr>
                    <a:t>(গ) </a:t>
                  </a:r>
                  <a:r>
                    <a:rPr lang="en-US" sz="2800" dirty="0" err="1" smtClean="0">
                      <a:latin typeface="NikoshBAN" pitchFamily="2" charset="0"/>
                      <a:cs typeface="NikoshBAN" pitchFamily="2" charset="0"/>
                    </a:rPr>
                    <a:t>i</a:t>
                  </a:r>
                  <a:r>
                    <a:rPr lang="en-US" sz="2800" dirty="0" smtClean="0">
                      <a:latin typeface="NikoshBAN" pitchFamily="2" charset="0"/>
                      <a:cs typeface="NikoshBAN" pitchFamily="2" charset="0"/>
                    </a:rPr>
                    <a:t> , ii, iii </a:t>
                  </a:r>
                  <a:endParaRPr lang="en-US" sz="2800" dirty="0">
                    <a:latin typeface="NikoshBAN" pitchFamily="2" charset="0"/>
                    <a:cs typeface="NikoshBAN" pitchFamily="2" charset="0"/>
                  </a:endParaRPr>
                </a:p>
              </p:txBody>
            </p:sp>
            <p:sp>
              <p:nvSpPr>
                <p:cNvPr id="19" name="TextBox 18"/>
                <p:cNvSpPr txBox="1"/>
                <p:nvPr/>
              </p:nvSpPr>
              <p:spPr>
                <a:xfrm>
                  <a:off x="6477000" y="3886200"/>
                  <a:ext cx="1467068" cy="523220"/>
                </a:xfrm>
                <a:prstGeom prst="rect">
                  <a:avLst/>
                </a:prstGeom>
                <a:noFill/>
              </p:spPr>
              <p:txBody>
                <a:bodyPr wrap="none" rtlCol="0">
                  <a:spAutoFit/>
                </a:bodyPr>
                <a:lstStyle/>
                <a:p>
                  <a:r>
                    <a:rPr lang="bn-BD" sz="2800" dirty="0" smtClean="0">
                      <a:latin typeface="NikoshBAN" pitchFamily="2" charset="0"/>
                      <a:cs typeface="NikoshBAN" pitchFamily="2" charset="0"/>
                    </a:rPr>
                    <a:t>(ঘ) </a:t>
                  </a:r>
                  <a:r>
                    <a:rPr lang="en-US" sz="2800" dirty="0" smtClean="0">
                      <a:latin typeface="NikoshBAN" pitchFamily="2" charset="0"/>
                      <a:cs typeface="NikoshBAN" pitchFamily="2" charset="0"/>
                    </a:rPr>
                    <a:t>ii , iii</a:t>
                  </a:r>
                  <a:endParaRPr lang="en-US" sz="2800" dirty="0">
                    <a:latin typeface="NikoshBAN" pitchFamily="2" charset="0"/>
                    <a:cs typeface="NikoshBAN" pitchFamily="2" charset="0"/>
                  </a:endParaRPr>
                </a:p>
              </p:txBody>
            </p:sp>
          </p:grpSp>
        </p:grpSp>
      </p:grpSp>
      <p:grpSp>
        <p:nvGrpSpPr>
          <p:cNvPr id="20" name="Group 15"/>
          <p:cNvGrpSpPr/>
          <p:nvPr/>
        </p:nvGrpSpPr>
        <p:grpSpPr>
          <a:xfrm>
            <a:off x="685800" y="4825425"/>
            <a:ext cx="7569701" cy="1270575"/>
            <a:chOff x="685800" y="990600"/>
            <a:chExt cx="7569701" cy="1270575"/>
          </a:xfrm>
        </p:grpSpPr>
        <p:sp>
          <p:nvSpPr>
            <p:cNvPr id="21" name="TextBox 20"/>
            <p:cNvSpPr txBox="1"/>
            <p:nvPr/>
          </p:nvSpPr>
          <p:spPr>
            <a:xfrm>
              <a:off x="685800" y="990600"/>
              <a:ext cx="7569701" cy="584775"/>
            </a:xfrm>
            <a:prstGeom prst="rect">
              <a:avLst/>
            </a:prstGeom>
            <a:noFill/>
          </p:spPr>
          <p:txBody>
            <a:bodyPr wrap="none" rtlCol="0">
              <a:spAutoFit/>
            </a:bodyPr>
            <a:lstStyle/>
            <a:p>
              <a:r>
                <a:rPr lang="bn-BD" sz="3200" dirty="0" smtClean="0">
                  <a:latin typeface="NikoshBAN" pitchFamily="2" charset="0"/>
                  <a:cs typeface="NikoshBAN" pitchFamily="2" charset="0"/>
                </a:rPr>
                <a:t>চার্জদ্বয়ের দূরত্ব অর্ধেক করলে এদের মধ্যবর্তী বল কত হবে?</a:t>
              </a:r>
              <a:endParaRPr lang="en-US" sz="3200" dirty="0">
                <a:latin typeface="NikoshBAN" pitchFamily="2" charset="0"/>
                <a:cs typeface="NikoshBAN" pitchFamily="2" charset="0"/>
              </a:endParaRPr>
            </a:p>
          </p:txBody>
        </p:sp>
        <p:grpSp>
          <p:nvGrpSpPr>
            <p:cNvPr id="22" name="Group 12"/>
            <p:cNvGrpSpPr/>
            <p:nvPr/>
          </p:nvGrpSpPr>
          <p:grpSpPr>
            <a:xfrm>
              <a:off x="685800" y="1676400"/>
              <a:ext cx="6620674" cy="584775"/>
              <a:chOff x="914400" y="3886200"/>
              <a:chExt cx="6620674" cy="584775"/>
            </a:xfrm>
          </p:grpSpPr>
          <p:sp>
            <p:nvSpPr>
              <p:cNvPr id="23" name="TextBox 22"/>
              <p:cNvSpPr txBox="1"/>
              <p:nvPr/>
            </p:nvSpPr>
            <p:spPr>
              <a:xfrm>
                <a:off x="914400" y="3886200"/>
                <a:ext cx="1420582" cy="584775"/>
              </a:xfrm>
              <a:prstGeom prst="rect">
                <a:avLst/>
              </a:prstGeom>
              <a:noFill/>
            </p:spPr>
            <p:txBody>
              <a:bodyPr wrap="none" rtlCol="0">
                <a:spAutoFit/>
              </a:bodyPr>
              <a:lstStyle/>
              <a:p>
                <a:r>
                  <a:rPr lang="bn-BD" sz="3200" dirty="0" smtClean="0">
                    <a:latin typeface="NikoshBAN" pitchFamily="2" charset="0"/>
                    <a:cs typeface="NikoshBAN" pitchFamily="2" charset="0"/>
                  </a:rPr>
                  <a:t>(ক) ২ গুণ</a:t>
                </a:r>
                <a:endParaRPr lang="en-US" sz="3200" dirty="0">
                  <a:latin typeface="NikoshBAN" pitchFamily="2" charset="0"/>
                  <a:cs typeface="NikoshBAN" pitchFamily="2" charset="0"/>
                </a:endParaRPr>
              </a:p>
            </p:txBody>
          </p:sp>
          <p:sp>
            <p:nvSpPr>
              <p:cNvPr id="24" name="TextBox 23"/>
              <p:cNvSpPr txBox="1"/>
              <p:nvPr/>
            </p:nvSpPr>
            <p:spPr>
              <a:xfrm>
                <a:off x="2791143" y="3886200"/>
                <a:ext cx="1410964" cy="584775"/>
              </a:xfrm>
              <a:prstGeom prst="rect">
                <a:avLst/>
              </a:prstGeom>
              <a:noFill/>
            </p:spPr>
            <p:txBody>
              <a:bodyPr wrap="none" rtlCol="0">
                <a:spAutoFit/>
              </a:bodyPr>
              <a:lstStyle/>
              <a:p>
                <a:r>
                  <a:rPr lang="bn-BD" sz="3200" dirty="0" smtClean="0">
                    <a:latin typeface="NikoshBAN" pitchFamily="2" charset="0"/>
                    <a:cs typeface="NikoshBAN" pitchFamily="2" charset="0"/>
                  </a:rPr>
                  <a:t>(খ) ৩ গুণ</a:t>
                </a:r>
                <a:endParaRPr lang="en-US" sz="3200" dirty="0">
                  <a:latin typeface="NikoshBAN" pitchFamily="2" charset="0"/>
                  <a:cs typeface="NikoshBAN" pitchFamily="2" charset="0"/>
                </a:endParaRPr>
              </a:p>
            </p:txBody>
          </p:sp>
          <p:sp>
            <p:nvSpPr>
              <p:cNvPr id="25" name="TextBox 24"/>
              <p:cNvSpPr txBox="1"/>
              <p:nvPr/>
            </p:nvSpPr>
            <p:spPr>
              <a:xfrm>
                <a:off x="4609351" y="3886200"/>
                <a:ext cx="1362874" cy="584775"/>
              </a:xfrm>
              <a:prstGeom prst="rect">
                <a:avLst/>
              </a:prstGeom>
              <a:noFill/>
            </p:spPr>
            <p:txBody>
              <a:bodyPr wrap="none" rtlCol="0">
                <a:spAutoFit/>
              </a:bodyPr>
              <a:lstStyle/>
              <a:p>
                <a:r>
                  <a:rPr lang="bn-BD" sz="3200" dirty="0" smtClean="0">
                    <a:latin typeface="NikoshBAN" pitchFamily="2" charset="0"/>
                    <a:cs typeface="NikoshBAN" pitchFamily="2" charset="0"/>
                  </a:rPr>
                  <a:t>(গ) ৪ গুণ</a:t>
                </a:r>
                <a:endParaRPr lang="en-US" sz="3200" dirty="0">
                  <a:latin typeface="NikoshBAN" pitchFamily="2" charset="0"/>
                  <a:cs typeface="NikoshBAN" pitchFamily="2" charset="0"/>
                </a:endParaRPr>
              </a:p>
            </p:txBody>
          </p:sp>
          <p:sp>
            <p:nvSpPr>
              <p:cNvPr id="26" name="TextBox 25"/>
              <p:cNvSpPr txBox="1"/>
              <p:nvPr/>
            </p:nvSpPr>
            <p:spPr>
              <a:xfrm>
                <a:off x="6172200" y="3886200"/>
                <a:ext cx="1362874" cy="584775"/>
              </a:xfrm>
              <a:prstGeom prst="rect">
                <a:avLst/>
              </a:prstGeom>
              <a:noFill/>
            </p:spPr>
            <p:txBody>
              <a:bodyPr wrap="none" rtlCol="0">
                <a:spAutoFit/>
              </a:bodyPr>
              <a:lstStyle/>
              <a:p>
                <a:r>
                  <a:rPr lang="bn-BD" sz="3200" dirty="0" smtClean="0">
                    <a:latin typeface="NikoshBAN" pitchFamily="2" charset="0"/>
                    <a:cs typeface="NikoshBAN" pitchFamily="2" charset="0"/>
                  </a:rPr>
                  <a:t>(ঘ) ৫ গুণ</a:t>
                </a:r>
                <a:endParaRPr lang="en-US" sz="3200" dirty="0">
                  <a:latin typeface="NikoshBAN" pitchFamily="2" charset="0"/>
                  <a:cs typeface="NikoshBAN" pitchFamily="2" charset="0"/>
                </a:endParaRPr>
              </a:p>
            </p:txBody>
          </p:sp>
        </p:grpSp>
      </p:grpSp>
      <p:sp>
        <p:nvSpPr>
          <p:cNvPr id="27" name="Oval 26"/>
          <p:cNvSpPr/>
          <p:nvPr/>
        </p:nvSpPr>
        <p:spPr>
          <a:xfrm>
            <a:off x="2819400" y="3733800"/>
            <a:ext cx="381000" cy="381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495800" y="5638800"/>
            <a:ext cx="381000" cy="381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heel(4)">
                                      <p:cBhvr>
                                        <p:cTn id="18" dur="20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heel(4)">
                                      <p:cBhvr>
                                        <p:cTn id="28"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7"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3" name="Picture 12" descr="vlcsnap-2015-05-10-23h07m19s40.jpg"/>
          <p:cNvPicPr>
            <a:picLocks noChangeAspect="1"/>
          </p:cNvPicPr>
          <p:nvPr/>
        </p:nvPicPr>
        <p:blipFill>
          <a:blip r:embed="rId3" cstate="print">
            <a:lum bright="70000" contrast="-70000"/>
          </a:blip>
          <a:stretch>
            <a:fillRect/>
          </a:stretch>
        </p:blipFill>
        <p:spPr>
          <a:xfrm>
            <a:off x="1639613" y="1229710"/>
            <a:ext cx="5864774" cy="4398580"/>
          </a:xfrm>
          <a:prstGeom prst="rect">
            <a:avLst/>
          </a:prstGeom>
        </p:spPr>
      </p:pic>
      <p:sp>
        <p:nvSpPr>
          <p:cNvPr id="2" name="TextBox 1"/>
          <p:cNvSpPr txBox="1"/>
          <p:nvPr/>
        </p:nvSpPr>
        <p:spPr>
          <a:xfrm>
            <a:off x="3285271" y="304800"/>
            <a:ext cx="2353529" cy="830997"/>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4800" dirty="0" err="1" smtClean="0">
                <a:latin typeface="NikoshBAN" pitchFamily="2" charset="0"/>
                <a:cs typeface="NikoshBAN" pitchFamily="2" charset="0"/>
              </a:rPr>
              <a:t>বাড়ির</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কাজ</a:t>
            </a:r>
            <a:endParaRPr lang="en-US" sz="4800" dirty="0">
              <a:latin typeface="NikoshBAN" pitchFamily="2" charset="0"/>
              <a:cs typeface="NikoshBAN" pitchFamily="2" charset="0"/>
            </a:endParaRPr>
          </a:p>
        </p:txBody>
      </p:sp>
      <p:sp>
        <p:nvSpPr>
          <p:cNvPr id="4" name="Frame 3"/>
          <p:cNvSpPr/>
          <p:nvPr/>
        </p:nvSpPr>
        <p:spPr>
          <a:xfrm>
            <a:off x="0" y="0"/>
            <a:ext cx="9144000" cy="6858000"/>
          </a:xfrm>
          <a:prstGeom prst="frame">
            <a:avLst>
              <a:gd name="adj1" fmla="val 3026"/>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762000" y="3886200"/>
            <a:ext cx="7842211" cy="584775"/>
          </a:xfrm>
          <a:prstGeom prst="rect">
            <a:avLst/>
          </a:prstGeom>
          <a:solidFill>
            <a:schemeClr val="accent6">
              <a:lumMod val="40000"/>
              <a:lumOff val="60000"/>
            </a:schemeClr>
          </a:solidFill>
        </p:spPr>
        <p:txBody>
          <a:bodyPr wrap="none" rtlCol="0">
            <a:spAutoFit/>
          </a:bodyPr>
          <a:lstStyle/>
          <a:p>
            <a:r>
              <a:rPr lang="bn-BD" sz="3200" dirty="0" smtClean="0">
                <a:latin typeface="NikoshBAN" pitchFamily="2" charset="0"/>
                <a:cs typeface="NikoshBAN" pitchFamily="2" charset="0"/>
              </a:rPr>
              <a:t>ধারকের নীতি মেনে চলে এমন ৫টি বৈদ্যুতিক যন্ত্রের নাম লিখ।</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Picture 1" descr="Welcome.gif"/>
          <p:cNvPicPr>
            <a:picLocks noChangeAspect="1"/>
          </p:cNvPicPr>
          <p:nvPr/>
        </p:nvPicPr>
        <p:blipFill>
          <a:blip r:embed="rId3" cstate="print"/>
          <a:stretch>
            <a:fillRect/>
          </a:stretch>
        </p:blipFill>
        <p:spPr>
          <a:xfrm>
            <a:off x="2213659" y="1744757"/>
            <a:ext cx="5177741" cy="229384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6" name="Picture 5" descr="Thank Page.jpg"/>
          <p:cNvPicPr>
            <a:picLocks noChangeAspect="1"/>
          </p:cNvPicPr>
          <p:nvPr/>
        </p:nvPicPr>
        <p:blipFill>
          <a:blip r:embed="rId3" cstate="print"/>
          <a:stretch>
            <a:fillRect/>
          </a:stretch>
        </p:blipFill>
        <p:spPr>
          <a:xfrm>
            <a:off x="990600" y="742950"/>
            <a:ext cx="7162800" cy="53721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381000"/>
            <a:ext cx="2362200" cy="1336596"/>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কৃতজ্ঞতা স্বীকার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p:cNvSpPr txBox="1"/>
          <p:nvPr/>
        </p:nvSpPr>
        <p:spPr>
          <a:xfrm>
            <a:off x="172328" y="3089196"/>
            <a:ext cx="8763000" cy="1077218"/>
          </a:xfrm>
          <a:prstGeom prst="rect">
            <a:avLst/>
          </a:prstGeom>
          <a:solidFill>
            <a:srgbClr val="FFFF66"/>
          </a:solidFill>
        </p:spPr>
        <p:txBody>
          <a:bodyPr wrap="square" rtlCol="0">
            <a:spAutoFit/>
          </a:bodyPr>
          <a:lstStyle/>
          <a:p>
            <a:pPr algn="ctr"/>
            <a:r>
              <a:rPr lang="bn-IN" sz="3200" dirty="0" smtClean="0">
                <a:solidFill>
                  <a:srgbClr val="005426"/>
                </a:solidFill>
                <a:latin typeface="Nikosh" pitchFamily="2" charset="0"/>
                <a:cs typeface="Nikosh" pitchFamily="2" charset="0"/>
              </a:rPr>
              <a:t>এবং কন্টেন্ট সম্পাদক হিসেবে যাঁদের নির্দেশনা, পরামর্শ ও তত্ত্বাবধানে এই মডেল কন্টেন্ট সমৃদ্ধ হয়েছে তারা হলেন-  </a:t>
            </a:r>
            <a:endParaRPr lang="en-US" sz="3200" dirty="0">
              <a:solidFill>
                <a:srgbClr val="005426"/>
              </a:solidFill>
              <a:latin typeface="Nikosh" pitchFamily="2" charset="0"/>
              <a:cs typeface="Nikosh" pitchFamily="2" charset="0"/>
            </a:endParaRPr>
          </a:p>
        </p:txBody>
      </p:sp>
      <p:sp>
        <p:nvSpPr>
          <p:cNvPr id="4" name="TextBox 3"/>
          <p:cNvSpPr txBox="1"/>
          <p:nvPr/>
        </p:nvSpPr>
        <p:spPr>
          <a:xfrm>
            <a:off x="172328" y="4232196"/>
            <a:ext cx="8763000" cy="2062103"/>
          </a:xfrm>
          <a:prstGeom prst="rect">
            <a:avLst/>
          </a:prstGeom>
          <a:solidFill>
            <a:srgbClr val="66CCFF"/>
          </a:solidFill>
        </p:spPr>
        <p:txBody>
          <a:bodyPr wrap="square" rtlCol="0">
            <a:spAutoFit/>
          </a:bodyPr>
          <a:lstStyle/>
          <a:p>
            <a:r>
              <a:rPr lang="bn-BD" sz="3200" dirty="0" smtClean="0">
                <a:latin typeface="Nikosh" pitchFamily="2" charset="0"/>
                <a:cs typeface="Nikosh" pitchFamily="2" charset="0"/>
              </a:rPr>
              <a:t>   </a:t>
            </a:r>
            <a:r>
              <a:rPr lang="bn-IN" sz="3200" dirty="0" smtClean="0">
                <a:latin typeface="Nikosh" pitchFamily="2" charset="0"/>
                <a:cs typeface="Nikosh" pitchFamily="2" charset="0"/>
              </a:rPr>
              <a:t>জনাব সামসুদ্দিন আহমেদ</a:t>
            </a:r>
            <a:r>
              <a:rPr lang="en-US" sz="3200" dirty="0" smtClean="0">
                <a:latin typeface="Nikosh" pitchFamily="2" charset="0"/>
                <a:cs typeface="Nikosh" pitchFamily="2" charset="0"/>
              </a:rPr>
              <a:t> </a:t>
            </a:r>
            <a:r>
              <a:rPr lang="bn-BD" sz="3200" dirty="0" smtClean="0">
                <a:latin typeface="Nikosh" pitchFamily="2" charset="0"/>
                <a:cs typeface="Nikosh" pitchFamily="2" charset="0"/>
              </a:rPr>
              <a:t>তালুকদার</a:t>
            </a:r>
            <a:r>
              <a:rPr lang="bn-IN" sz="3200" dirty="0" smtClean="0">
                <a:latin typeface="Nikosh" pitchFamily="2" charset="0"/>
                <a:cs typeface="Nikosh" pitchFamily="2" charset="0"/>
              </a:rPr>
              <a:t>, </a:t>
            </a:r>
            <a:r>
              <a:rPr lang="bn-IN" sz="3200" dirty="0">
                <a:latin typeface="Nikosh" pitchFamily="2" charset="0"/>
                <a:cs typeface="Nikosh" pitchFamily="2" charset="0"/>
              </a:rPr>
              <a:t>প্রভাষক, টিটিসি, কুমিল্লা</a:t>
            </a:r>
          </a:p>
          <a:p>
            <a:r>
              <a:rPr lang="bn-BD" sz="3200" dirty="0" smtClean="0">
                <a:latin typeface="Nikosh" pitchFamily="2" charset="0"/>
                <a:cs typeface="Nikosh" pitchFamily="2" charset="0"/>
              </a:rPr>
              <a:t>   </a:t>
            </a:r>
            <a:r>
              <a:rPr lang="bn-IN" sz="3200" dirty="0" smtClean="0">
                <a:latin typeface="Nikosh" pitchFamily="2" charset="0"/>
                <a:cs typeface="Nikosh" pitchFamily="2" charset="0"/>
              </a:rPr>
              <a:t>জনাব </a:t>
            </a:r>
            <a:r>
              <a:rPr lang="bn-IN" sz="3200" dirty="0">
                <a:latin typeface="Nikosh" pitchFamily="2" charset="0"/>
                <a:cs typeface="Nikosh" pitchFamily="2" charset="0"/>
              </a:rPr>
              <a:t>মোঃ খাদিজা ইয়াসমিন, সহকারি অধ্যাপক, টিটিসি, </a:t>
            </a:r>
            <a:r>
              <a:rPr lang="bn-IN" sz="3200" dirty="0" smtClean="0">
                <a:latin typeface="Nikosh" pitchFamily="2" charset="0"/>
                <a:cs typeface="Nikosh" pitchFamily="2" charset="0"/>
              </a:rPr>
              <a:t>ঢাকা</a:t>
            </a:r>
          </a:p>
          <a:p>
            <a:r>
              <a:rPr lang="bn-BD" sz="3200" dirty="0" smtClean="0">
                <a:latin typeface="Nikosh" pitchFamily="2" charset="0"/>
                <a:cs typeface="Nikosh" pitchFamily="2" charset="0"/>
              </a:rPr>
              <a:t>   </a:t>
            </a:r>
            <a:r>
              <a:rPr lang="bn-IN" sz="3200" dirty="0" smtClean="0">
                <a:latin typeface="Nikosh" pitchFamily="2" charset="0"/>
                <a:cs typeface="Nikosh" pitchFamily="2" charset="0"/>
              </a:rPr>
              <a:t>জনাব </a:t>
            </a:r>
            <a:r>
              <a:rPr lang="bn-IN" sz="3200" dirty="0">
                <a:latin typeface="Nikosh" pitchFamily="2" charset="0"/>
                <a:cs typeface="Nikosh" pitchFamily="2" charset="0"/>
              </a:rPr>
              <a:t>মোঃ তাজুল ইসলাম, সহকারি অধ্যাপক, টিটিসি, </a:t>
            </a:r>
            <a:r>
              <a:rPr lang="bn-IN" sz="3200" dirty="0" smtClean="0">
                <a:latin typeface="Nikosh" pitchFamily="2" charset="0"/>
                <a:cs typeface="Nikosh" pitchFamily="2" charset="0"/>
              </a:rPr>
              <a:t>পাবনা</a:t>
            </a:r>
            <a:endParaRPr lang="en-US" sz="3200" dirty="0" smtClean="0">
              <a:latin typeface="Nikosh" pitchFamily="2" charset="0"/>
              <a:cs typeface="Nikosh" pitchFamily="2" charset="0"/>
            </a:endParaRPr>
          </a:p>
          <a:p>
            <a:r>
              <a:rPr lang="bn-BD" sz="3200" dirty="0" smtClean="0">
                <a:latin typeface="Nikosh" pitchFamily="2" charset="0"/>
                <a:cs typeface="Nikosh" pitchFamily="2" charset="0"/>
              </a:rPr>
              <a:t>   </a:t>
            </a:r>
            <a:r>
              <a:rPr lang="bn-IN" sz="3200" dirty="0" smtClean="0">
                <a:latin typeface="Nikosh" pitchFamily="2" charset="0"/>
                <a:cs typeface="Nikosh" pitchFamily="2" charset="0"/>
              </a:rPr>
              <a:t>জনাব </a:t>
            </a:r>
            <a:r>
              <a:rPr lang="bn-BD" sz="3200" dirty="0" smtClean="0">
                <a:latin typeface="Nikosh" pitchFamily="2" charset="0"/>
                <a:cs typeface="Nikosh" pitchFamily="2" charset="0"/>
              </a:rPr>
              <a:t>জি,এম রাকিবুল ইসলাম</a:t>
            </a:r>
            <a:r>
              <a:rPr lang="bn-IN" sz="3200" dirty="0" smtClean="0">
                <a:latin typeface="Nikosh" pitchFamily="2" charset="0"/>
                <a:cs typeface="Nikosh" pitchFamily="2" charset="0"/>
              </a:rPr>
              <a:t>, প্রভাষক, টিটিসি</a:t>
            </a:r>
            <a:r>
              <a:rPr lang="bn-BD" sz="3200" dirty="0" smtClean="0">
                <a:latin typeface="Nikosh" pitchFamily="2" charset="0"/>
                <a:cs typeface="Nikosh" pitchFamily="2" charset="0"/>
              </a:rPr>
              <a:t>, রংপুর</a:t>
            </a:r>
            <a:endParaRPr lang="bn-IN" sz="3200" dirty="0" smtClean="0">
              <a:latin typeface="Nikosh" pitchFamily="2" charset="0"/>
              <a:cs typeface="Nikosh" pitchFamily="2" charset="0"/>
            </a:endParaRPr>
          </a:p>
        </p:txBody>
      </p:sp>
      <p:sp>
        <p:nvSpPr>
          <p:cNvPr id="5" name="TextBox 4"/>
          <p:cNvSpPr txBox="1"/>
          <p:nvPr/>
        </p:nvSpPr>
        <p:spPr>
          <a:xfrm>
            <a:off x="172328" y="1793796"/>
            <a:ext cx="8763000" cy="1200329"/>
          </a:xfrm>
          <a:prstGeom prst="rect">
            <a:avLst/>
          </a:prstGeom>
          <a:solidFill>
            <a:srgbClr val="CCFF99"/>
          </a:solidFill>
        </p:spPr>
        <p:txBody>
          <a:bodyPr wrap="square" rtlCol="0">
            <a:spAutoFit/>
          </a:bodyPr>
          <a:lstStyle/>
          <a:p>
            <a:pPr algn="ctr"/>
            <a:r>
              <a:rPr lang="bn-IN" sz="3600" dirty="0" smtClean="0">
                <a:solidFill>
                  <a:srgbClr val="003399"/>
                </a:solidFill>
                <a:latin typeface="Nikosh" pitchFamily="2" charset="0"/>
                <a:cs typeface="Nikosh" pitchFamily="2" charset="0"/>
              </a:rPr>
              <a:t>শিক্ষা মন্ত্রণালয়, মাউশি, এনসিটিবি ও এটুআই-এর সংশ্লিষ্ট কর্মকর্তাবৃন্দ </a:t>
            </a:r>
            <a:endParaRPr lang="en-US" sz="3600" dirty="0">
              <a:solidFill>
                <a:srgbClr val="003399"/>
              </a:solidFill>
              <a:latin typeface="Nikosh" pitchFamily="2" charset="0"/>
              <a:cs typeface="Nikosh" pitchFamily="2" charset="0"/>
            </a:endParaRPr>
          </a:p>
        </p:txBody>
      </p:sp>
      <p:sp>
        <p:nvSpPr>
          <p:cNvPr id="6" name="Frame 5"/>
          <p:cNvSpPr/>
          <p:nvPr/>
        </p:nvSpPr>
        <p:spPr>
          <a:xfrm>
            <a:off x="0" y="14068"/>
            <a:ext cx="9144000" cy="6858000"/>
          </a:xfrm>
          <a:prstGeom prst="frame">
            <a:avLst>
              <a:gd name="adj1" fmla="val 138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393019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 name="Picture 2" descr="Untitled-1 copy.png"/>
          <p:cNvPicPr>
            <a:picLocks noChangeAspect="1"/>
          </p:cNvPicPr>
          <p:nvPr/>
        </p:nvPicPr>
        <p:blipFill>
          <a:blip r:embed="rId2" cstate="print"/>
          <a:stretch>
            <a:fillRect/>
          </a:stretch>
        </p:blipFill>
        <p:spPr>
          <a:xfrm>
            <a:off x="-22556" y="152400"/>
            <a:ext cx="9135028" cy="6230978"/>
          </a:xfrm>
          <a:prstGeom prst="rect">
            <a:avLst/>
          </a:prstGeom>
        </p:spPr>
      </p:pic>
      <p:sp>
        <p:nvSpPr>
          <p:cNvPr id="5" name="TextBox 4"/>
          <p:cNvSpPr txBox="1"/>
          <p:nvPr/>
        </p:nvSpPr>
        <p:spPr>
          <a:xfrm rot="249277">
            <a:off x="1128652" y="2105357"/>
            <a:ext cx="3305712" cy="1815882"/>
          </a:xfrm>
          <a:prstGeom prst="rect">
            <a:avLst/>
          </a:prstGeom>
          <a:noFill/>
        </p:spPr>
        <p:txBody>
          <a:bodyPr wrap="none" rtlCol="0">
            <a:prstTxWarp prst="textWave2">
              <a:avLst/>
            </a:prstTxWarp>
            <a:spAutoFit/>
          </a:bodyPr>
          <a:lstStyle/>
          <a:p>
            <a:pPr algn="ctr"/>
            <a:r>
              <a:rPr lang="en-US" sz="2800" dirty="0" err="1" smtClean="0">
                <a:solidFill>
                  <a:prstClr val="black"/>
                </a:solidFill>
                <a:latin typeface="NikoshBAN" pitchFamily="2" charset="0"/>
                <a:cs typeface="NikoshBAN" pitchFamily="2" charset="0"/>
              </a:rPr>
              <a:t>এ,কে,এম,আই,খায়রুল</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আলম</a:t>
            </a:r>
            <a:endParaRPr lang="en-US" sz="2800" dirty="0" smtClean="0">
              <a:solidFill>
                <a:prstClr val="black"/>
              </a:solidFill>
              <a:latin typeface="NikoshBAN" pitchFamily="2" charset="0"/>
              <a:cs typeface="NikoshBAN" pitchFamily="2" charset="0"/>
            </a:endParaRPr>
          </a:p>
          <a:p>
            <a:pPr algn="ctr"/>
            <a:r>
              <a:rPr lang="bn-BD"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সিনিয়র</a:t>
            </a:r>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সহকারি</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শিক্ষক</a:t>
            </a:r>
            <a:endParaRPr lang="en-US" sz="2800" dirty="0" smtClean="0">
              <a:solidFill>
                <a:prstClr val="black"/>
              </a:solidFill>
              <a:latin typeface="NikoshBAN" pitchFamily="2" charset="0"/>
              <a:cs typeface="NikoshBAN" pitchFamily="2" charset="0"/>
            </a:endParaRPr>
          </a:p>
          <a:p>
            <a:pPr algn="ctr"/>
            <a:r>
              <a:rPr lang="en-US" sz="2800" spc="-150" dirty="0" err="1" smtClean="0">
                <a:solidFill>
                  <a:prstClr val="black"/>
                </a:solidFill>
                <a:latin typeface="NikoshBAN" pitchFamily="2" charset="0"/>
                <a:cs typeface="NikoshBAN" pitchFamily="2" charset="0"/>
              </a:rPr>
              <a:t>নিউ</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মডেল</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বহমুখী</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উচ্চ</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বিদ্যালয়</a:t>
            </a:r>
            <a:endParaRPr lang="en-US" sz="2800" spc="-150" dirty="0" smtClean="0">
              <a:solidFill>
                <a:prstClr val="black"/>
              </a:solidFill>
              <a:latin typeface="NikoshBAN" pitchFamily="2" charset="0"/>
              <a:cs typeface="NikoshBAN" pitchFamily="2" charset="0"/>
            </a:endParaRPr>
          </a:p>
          <a:p>
            <a:pPr algn="ctr"/>
            <a:r>
              <a:rPr lang="en-US" sz="2800" dirty="0" err="1" smtClean="0">
                <a:solidFill>
                  <a:prstClr val="black"/>
                </a:solidFill>
                <a:latin typeface="NikoshBAN" pitchFamily="2" charset="0"/>
                <a:cs typeface="NikoshBAN" pitchFamily="2" charset="0"/>
              </a:rPr>
              <a:t>শুক্রাবাদ</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ঢাকা</a:t>
            </a:r>
            <a:r>
              <a:rPr lang="en-US" sz="2800" dirty="0" smtClean="0">
                <a:solidFill>
                  <a:prstClr val="black"/>
                </a:solidFill>
                <a:latin typeface="NikoshBAN" pitchFamily="2" charset="0"/>
                <a:cs typeface="NikoshBAN" pitchFamily="2" charset="0"/>
              </a:rPr>
              <a:t> – ১২০৭</a:t>
            </a:r>
            <a:endParaRPr lang="en-US" sz="2800" dirty="0">
              <a:solidFill>
                <a:prstClr val="black"/>
              </a:solidFill>
            </a:endParaRPr>
          </a:p>
        </p:txBody>
      </p:sp>
      <p:sp>
        <p:nvSpPr>
          <p:cNvPr id="8" name="TextBox 7"/>
          <p:cNvSpPr txBox="1"/>
          <p:nvPr/>
        </p:nvSpPr>
        <p:spPr>
          <a:xfrm rot="21438531">
            <a:off x="5105400" y="2592310"/>
            <a:ext cx="3352800" cy="1815882"/>
          </a:xfrm>
          <a:prstGeom prst="rect">
            <a:avLst/>
          </a:prstGeom>
          <a:noFill/>
        </p:spPr>
        <p:txBody>
          <a:bodyPr wrap="square" rtlCol="0">
            <a:prstTxWarp prst="textWave1">
              <a:avLst/>
            </a:prstTxWarp>
            <a:spAutoFit/>
          </a:bodyPr>
          <a:lstStyle/>
          <a:p>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    পদার্থ</a:t>
            </a:r>
            <a:r>
              <a:rPr lang="en-US" sz="2800" dirty="0" err="1" smtClean="0">
                <a:solidFill>
                  <a:prstClr val="black"/>
                </a:solidFill>
                <a:latin typeface="NikoshBAN" pitchFamily="2" charset="0"/>
                <a:cs typeface="NikoshBAN" pitchFamily="2" charset="0"/>
              </a:rPr>
              <a:t>বিজ্ঞান</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bn-BD" sz="2800" dirty="0" smtClean="0">
                <a:solidFill>
                  <a:prstClr val="black"/>
                </a:solidFill>
                <a:latin typeface="NikoshBAN" pitchFamily="2" charset="0"/>
                <a:cs typeface="NikoshBAN" pitchFamily="2" charset="0"/>
              </a:rPr>
              <a:t>      দশম</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শ্রেণি</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     দশম </a:t>
            </a:r>
            <a:r>
              <a:rPr lang="en-US" sz="2800" dirty="0" err="1" smtClean="0">
                <a:solidFill>
                  <a:prstClr val="black"/>
                </a:solidFill>
                <a:latin typeface="NikoshBAN" pitchFamily="2" charset="0"/>
                <a:cs typeface="NikoshBAN" pitchFamily="2" charset="0"/>
              </a:rPr>
              <a:t>অধ্যায়</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bn-BD" sz="2800" dirty="0" smtClean="0">
                <a:solidFill>
                  <a:prstClr val="black"/>
                </a:solidFill>
                <a:latin typeface="NikoshBAN" pitchFamily="2" charset="0"/>
                <a:cs typeface="NikoshBAN" pitchFamily="2" charset="0"/>
              </a:rPr>
              <a:t>       স্থির তড়িৎ</a:t>
            </a:r>
            <a:endParaRPr lang="en-US" sz="2800" dirty="0" smtClean="0">
              <a:solidFill>
                <a:prstClr val="black"/>
              </a:solidFill>
              <a:latin typeface="NikoshBAN" pitchFamily="2" charset="0"/>
              <a:cs typeface="NikoshBAN" pitchFamily="2" charset="0"/>
            </a:endParaRPr>
          </a:p>
        </p:txBody>
      </p:sp>
      <p:sp>
        <p:nvSpPr>
          <p:cNvPr id="9" name="Frame 8"/>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2" name="Group 12"/>
          <p:cNvGrpSpPr/>
          <p:nvPr/>
        </p:nvGrpSpPr>
        <p:grpSpPr>
          <a:xfrm>
            <a:off x="6705600" y="1219200"/>
            <a:ext cx="1428750" cy="1447800"/>
            <a:chOff x="6705600" y="1219200"/>
            <a:chExt cx="1428750" cy="1447800"/>
          </a:xfrm>
          <a:scene3d>
            <a:camera prst="perspectiveContrastingRightFacing"/>
            <a:lightRig rig="threePt" dir="t"/>
          </a:scene3d>
        </p:grpSpPr>
        <p:pic>
          <p:nvPicPr>
            <p:cNvPr id="11" name="Picture 10" descr="figure1.gif"/>
            <p:cNvPicPr>
              <a:picLocks noChangeAspect="1"/>
            </p:cNvPicPr>
            <p:nvPr/>
          </p:nvPicPr>
          <p:blipFill>
            <a:blip r:embed="rId3" cstate="print"/>
            <a:stretch>
              <a:fillRect/>
            </a:stretch>
          </p:blipFill>
          <p:spPr>
            <a:xfrm>
              <a:off x="6705600" y="1219200"/>
              <a:ext cx="1428750" cy="1447800"/>
            </a:xfrm>
            <a:prstGeom prst="rect">
              <a:avLst/>
            </a:prstGeom>
          </p:spPr>
        </p:pic>
        <p:pic>
          <p:nvPicPr>
            <p:cNvPr id="12" name="Picture 11" descr="Qubit copy.png"/>
            <p:cNvPicPr>
              <a:picLocks noChangeAspect="1"/>
            </p:cNvPicPr>
            <p:nvPr/>
          </p:nvPicPr>
          <p:blipFill>
            <a:blip r:embed="rId4" cstate="print"/>
            <a:stretch>
              <a:fillRect/>
            </a:stretch>
          </p:blipFill>
          <p:spPr>
            <a:xfrm>
              <a:off x="7178566" y="1752600"/>
              <a:ext cx="507304" cy="380478"/>
            </a:xfrm>
            <a:prstGeom prst="rect">
              <a:avLst/>
            </a:prstGeom>
          </p:spPr>
        </p:pic>
      </p:grpSp>
      <p:pic>
        <p:nvPicPr>
          <p:cNvPr id="14" name="Picture 13" descr="Khairul_9.jpg"/>
          <p:cNvPicPr>
            <a:picLocks noChangeAspect="1"/>
          </p:cNvPicPr>
          <p:nvPr/>
        </p:nvPicPr>
        <p:blipFill>
          <a:blip r:embed="rId5" cstate="print"/>
          <a:stretch>
            <a:fillRect/>
          </a:stretch>
        </p:blipFill>
        <p:spPr>
          <a:xfrm>
            <a:off x="1828800" y="1143000"/>
            <a:ext cx="1240221" cy="1311533"/>
          </a:xfrm>
          <a:prstGeom prst="rect">
            <a:avLst/>
          </a:prstGeom>
          <a:effectLst>
            <a:softEdge rad="63500"/>
          </a:effectLst>
          <a:scene3d>
            <a:camera prst="isometricOffAxis1Right"/>
            <a:lightRig rig="threePt" dir="t"/>
          </a:scene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9" name="Frame 8"/>
          <p:cNvSpPr/>
          <p:nvPr/>
        </p:nvSpPr>
        <p:spPr>
          <a:xfrm>
            <a:off x="0" y="0"/>
            <a:ext cx="9144000" cy="6858000"/>
          </a:xfrm>
          <a:prstGeom prst="frame">
            <a:avLst>
              <a:gd name="adj1" fmla="val 2675"/>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12" descr="Cell.jpg"/>
          <p:cNvPicPr>
            <a:picLocks noChangeAspect="1"/>
          </p:cNvPicPr>
          <p:nvPr/>
        </p:nvPicPr>
        <p:blipFill>
          <a:blip r:embed="rId3" cstate="print"/>
          <a:stretch>
            <a:fillRect/>
          </a:stretch>
        </p:blipFill>
        <p:spPr>
          <a:xfrm>
            <a:off x="914400" y="1676400"/>
            <a:ext cx="3665838" cy="3665838"/>
          </a:xfrm>
          <a:prstGeom prst="rect">
            <a:avLst/>
          </a:prstGeom>
        </p:spPr>
      </p:pic>
      <p:pic>
        <p:nvPicPr>
          <p:cNvPr id="14" name="Picture 13" descr="Cell-1.jpg"/>
          <p:cNvPicPr>
            <a:picLocks noChangeAspect="1"/>
          </p:cNvPicPr>
          <p:nvPr/>
        </p:nvPicPr>
        <p:blipFill>
          <a:blip r:embed="rId4" cstate="print"/>
          <a:stretch>
            <a:fillRect/>
          </a:stretch>
        </p:blipFill>
        <p:spPr>
          <a:xfrm>
            <a:off x="4572000" y="1676400"/>
            <a:ext cx="3657600" cy="3657600"/>
          </a:xfrm>
          <a:prstGeom prst="rect">
            <a:avLst/>
          </a:prstGeom>
        </p:spPr>
      </p:pic>
      <p:pic>
        <p:nvPicPr>
          <p:cNvPr id="15" name="Picture 14" descr="Cell-2.jpg"/>
          <p:cNvPicPr>
            <a:picLocks noChangeAspect="1"/>
          </p:cNvPicPr>
          <p:nvPr/>
        </p:nvPicPr>
        <p:blipFill>
          <a:blip r:embed="rId5" cstate="print"/>
          <a:srcRect b="2490"/>
          <a:stretch>
            <a:fillRect/>
          </a:stretch>
        </p:blipFill>
        <p:spPr>
          <a:xfrm>
            <a:off x="4552950" y="1676400"/>
            <a:ext cx="3672840" cy="3581400"/>
          </a:xfrm>
          <a:prstGeom prst="rect">
            <a:avLst/>
          </a:prstGeom>
        </p:spPr>
      </p:pic>
      <p:pic>
        <p:nvPicPr>
          <p:cNvPr id="16" name="Picture 15" descr="Cell-3.jpg"/>
          <p:cNvPicPr>
            <a:picLocks noChangeAspect="1"/>
          </p:cNvPicPr>
          <p:nvPr/>
        </p:nvPicPr>
        <p:blipFill>
          <a:blip r:embed="rId6" cstate="print"/>
          <a:srcRect b="2083"/>
          <a:stretch>
            <a:fillRect/>
          </a:stretch>
        </p:blipFill>
        <p:spPr>
          <a:xfrm>
            <a:off x="4533900" y="1676400"/>
            <a:ext cx="3657600" cy="3581400"/>
          </a:xfrm>
          <a:prstGeom prst="rect">
            <a:avLst/>
          </a:prstGeom>
        </p:spPr>
      </p:pic>
      <p:sp>
        <p:nvSpPr>
          <p:cNvPr id="7" name="TextBox 6"/>
          <p:cNvSpPr txBox="1"/>
          <p:nvPr/>
        </p:nvSpPr>
        <p:spPr>
          <a:xfrm>
            <a:off x="3124200" y="762000"/>
            <a:ext cx="2343911" cy="584775"/>
          </a:xfrm>
          <a:prstGeom prst="rect">
            <a:avLst/>
          </a:prstGeom>
          <a:solidFill>
            <a:schemeClr val="accent3">
              <a:lumMod val="60000"/>
              <a:lumOff val="40000"/>
            </a:schemeClr>
          </a:solidFill>
        </p:spPr>
        <p:txBody>
          <a:bodyPr wrap="none" rtlCol="0">
            <a:spAutoFit/>
          </a:bodyPr>
          <a:lstStyle/>
          <a:p>
            <a:r>
              <a:rPr lang="bn-BD" sz="3200" dirty="0" smtClean="0">
                <a:latin typeface="NikoshBAN" pitchFamily="2" charset="0"/>
                <a:cs typeface="NikoshBAN" pitchFamily="2" charset="0"/>
              </a:rPr>
              <a:t>এটি কীসের ছবি?</a:t>
            </a:r>
            <a:endParaRPr lang="en-US" sz="3200" dirty="0">
              <a:latin typeface="NikoshBAN" pitchFamily="2" charset="0"/>
              <a:cs typeface="NikoshBAN" pitchFamily="2" charset="0"/>
            </a:endParaRPr>
          </a:p>
        </p:txBody>
      </p:sp>
      <p:sp>
        <p:nvSpPr>
          <p:cNvPr id="8" name="TextBox 7"/>
          <p:cNvSpPr txBox="1"/>
          <p:nvPr/>
        </p:nvSpPr>
        <p:spPr>
          <a:xfrm>
            <a:off x="2819400" y="762000"/>
            <a:ext cx="2840842" cy="584775"/>
          </a:xfrm>
          <a:prstGeom prst="rect">
            <a:avLst/>
          </a:prstGeom>
          <a:solidFill>
            <a:schemeClr val="accent2">
              <a:lumMod val="40000"/>
              <a:lumOff val="60000"/>
            </a:schemeClr>
          </a:solidFill>
        </p:spPr>
        <p:txBody>
          <a:bodyPr wrap="none" rtlCol="0">
            <a:spAutoFit/>
          </a:bodyPr>
          <a:lstStyle/>
          <a:p>
            <a:r>
              <a:rPr lang="bn-BD" sz="3200" dirty="0" smtClean="0">
                <a:latin typeface="NikoshBAN" pitchFamily="2" charset="0"/>
                <a:cs typeface="NikoshBAN" pitchFamily="2" charset="0"/>
              </a:rPr>
              <a:t>বাল্বটি জ্বলছে কেনো?</a:t>
            </a:r>
            <a:endParaRPr lang="en-US" sz="3200" dirty="0">
              <a:latin typeface="NikoshBAN" pitchFamily="2" charset="0"/>
              <a:cs typeface="NikoshBAN" pitchFamily="2" charset="0"/>
            </a:endParaRPr>
          </a:p>
        </p:txBody>
      </p:sp>
      <p:sp>
        <p:nvSpPr>
          <p:cNvPr id="10" name="TextBox 9"/>
          <p:cNvSpPr txBox="1"/>
          <p:nvPr/>
        </p:nvSpPr>
        <p:spPr>
          <a:xfrm>
            <a:off x="914400" y="762000"/>
            <a:ext cx="7580921" cy="584775"/>
          </a:xfrm>
          <a:prstGeom prst="rect">
            <a:avLst/>
          </a:prstGeom>
          <a:solidFill>
            <a:schemeClr val="accent5">
              <a:lumMod val="60000"/>
              <a:lumOff val="40000"/>
            </a:schemeClr>
          </a:solidFill>
        </p:spPr>
        <p:txBody>
          <a:bodyPr wrap="none" rtlCol="0">
            <a:spAutoFit/>
          </a:bodyPr>
          <a:lstStyle/>
          <a:p>
            <a:r>
              <a:rPr lang="bn-BD" sz="3200" dirty="0" smtClean="0">
                <a:latin typeface="NikoshBAN" pitchFamily="2" charset="0"/>
                <a:cs typeface="NikoshBAN" pitchFamily="2" charset="0"/>
              </a:rPr>
              <a:t>শুষ্ক কোষটির এক প্রান্ত থেকে অন্য প্রান্তে বিদ্যুৎ পাঠাচ্ছে কে?</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7" presetClass="entr" presetSubtype="8"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ppt_x</p:attrName>
                                        </p:attrNameLst>
                                      </p:cBhvr>
                                      <p:tavLst>
                                        <p:tav tm="0">
                                          <p:val>
                                            <p:strVal val="#ppt_x-#ppt_w/2"/>
                                          </p:val>
                                        </p:tav>
                                        <p:tav tm="100000">
                                          <p:val>
                                            <p:strVal val="#ppt_x"/>
                                          </p:val>
                                        </p:tav>
                                      </p:tavLst>
                                    </p:anim>
                                    <p:anim calcmode="lin" valueType="num">
                                      <p:cBhvr>
                                        <p:cTn id="12" dur="500" fill="hold"/>
                                        <p:tgtEl>
                                          <p:spTgt spid="14"/>
                                        </p:tgtEl>
                                        <p:attrNameLst>
                                          <p:attrName>ppt_y</p:attrName>
                                        </p:attrNameLst>
                                      </p:cBhvr>
                                      <p:tavLst>
                                        <p:tav tm="0">
                                          <p:val>
                                            <p:strVal val="#ppt_y"/>
                                          </p:val>
                                        </p:tav>
                                        <p:tav tm="100000">
                                          <p:val>
                                            <p:strVal val="#ppt_y"/>
                                          </p:val>
                                        </p:tav>
                                      </p:tavLst>
                                    </p:anim>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ppt_x</p:attrName>
                                        </p:attrNameLst>
                                      </p:cBhvr>
                                      <p:tavLst>
                                        <p:tav tm="0">
                                          <p:val>
                                            <p:strVal val="#ppt_x-#ppt_w/2"/>
                                          </p:val>
                                        </p:tav>
                                        <p:tav tm="100000">
                                          <p:val>
                                            <p:strVal val="#ppt_x"/>
                                          </p:val>
                                        </p:tav>
                                      </p:tavLst>
                                    </p:anim>
                                    <p:anim calcmode="lin" valueType="num">
                                      <p:cBhvr>
                                        <p:cTn id="20" dur="500" fill="hold"/>
                                        <p:tgtEl>
                                          <p:spTgt spid="15"/>
                                        </p:tgtEl>
                                        <p:attrNameLst>
                                          <p:attrName>ppt_y</p:attrName>
                                        </p:attrNameLst>
                                      </p:cBhvr>
                                      <p:tavLst>
                                        <p:tav tm="0">
                                          <p:val>
                                            <p:strVal val="#ppt_y"/>
                                          </p:val>
                                        </p:tav>
                                        <p:tav tm="100000">
                                          <p:val>
                                            <p:strVal val="#ppt_y"/>
                                          </p:val>
                                        </p:tav>
                                      </p:tavLst>
                                    </p:anim>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ppt_x</p:attrName>
                                        </p:attrNameLst>
                                      </p:cBhvr>
                                      <p:tavLst>
                                        <p:tav tm="0">
                                          <p:val>
                                            <p:strVal val="#ppt_x-#ppt_w/2"/>
                                          </p:val>
                                        </p:tav>
                                        <p:tav tm="100000">
                                          <p:val>
                                            <p:strVal val="#ppt_x"/>
                                          </p:val>
                                        </p:tav>
                                      </p:tavLst>
                                    </p:anim>
                                    <p:anim calcmode="lin" valueType="num">
                                      <p:cBhvr>
                                        <p:cTn id="28" dur="500" fill="hold"/>
                                        <p:tgtEl>
                                          <p:spTgt spid="16"/>
                                        </p:tgtEl>
                                        <p:attrNameLst>
                                          <p:attrName>ppt_y</p:attrName>
                                        </p:attrNameLst>
                                      </p:cBhvr>
                                      <p:tavLst>
                                        <p:tav tm="0">
                                          <p:val>
                                            <p:strVal val="#ppt_y"/>
                                          </p:val>
                                        </p:tav>
                                        <p:tav tm="100000">
                                          <p:val>
                                            <p:strVal val="#ppt_y"/>
                                          </p:val>
                                        </p:tav>
                                      </p:tavLst>
                                    </p:anim>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fiberoptic"/>
          <p:cNvPicPr>
            <a:picLocks noChangeAspect="1" noChangeArrowheads="1"/>
          </p:cNvPicPr>
          <p:nvPr/>
        </p:nvPicPr>
        <p:blipFill>
          <a:blip r:embed="rId3" cstate="print">
            <a:lum contrast="-40000"/>
          </a:blip>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3810000" y="1600200"/>
            <a:ext cx="2238113" cy="769441"/>
          </a:xfrm>
          <a:prstGeom prst="rect">
            <a:avLst/>
          </a:prstGeom>
          <a:solidFill>
            <a:schemeClr val="accent4">
              <a:lumMod val="20000"/>
              <a:lumOff val="80000"/>
            </a:schemeClr>
          </a:solidFill>
        </p:spPr>
        <p:txBody>
          <a:bodyPr wrap="none" rtlCol="0">
            <a:spAutoFit/>
          </a:bodyPr>
          <a:lstStyle/>
          <a:p>
            <a:r>
              <a:rPr lang="bn-BD" sz="4400" dirty="0" smtClean="0">
                <a:latin typeface="NikoshBAN" pitchFamily="2" charset="0"/>
                <a:cs typeface="NikoshBAN" pitchFamily="2" charset="0"/>
              </a:rPr>
              <a:t>তড়িৎ বিভব</a:t>
            </a:r>
            <a:endParaRPr lang="en-US" sz="44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7" name="TextBox 86"/>
          <p:cNvSpPr txBox="1"/>
          <p:nvPr/>
        </p:nvSpPr>
        <p:spPr>
          <a:xfrm>
            <a:off x="675929" y="1905000"/>
            <a:ext cx="4362092" cy="707886"/>
          </a:xfrm>
          <a:prstGeom prst="rect">
            <a:avLst/>
          </a:prstGeom>
          <a:solidFill>
            <a:schemeClr val="accent1">
              <a:lumMod val="60000"/>
              <a:lumOff val="40000"/>
            </a:schemeClr>
          </a:solidFill>
        </p:spPr>
        <p:txBody>
          <a:bodyPr wrap="none" rtlCol="0">
            <a:spAutoFit/>
          </a:bodyPr>
          <a:lstStyle/>
          <a:p>
            <a:r>
              <a:rPr lang="en-US" sz="4000" dirty="0" smtClean="0">
                <a:solidFill>
                  <a:schemeClr val="tx2">
                    <a:lumMod val="75000"/>
                  </a:schemeClr>
                </a:solidFill>
                <a:latin typeface="NikoshBAN" pitchFamily="2" charset="0"/>
                <a:cs typeface="NikoshBAN" pitchFamily="2" charset="0"/>
              </a:rPr>
              <a:t>এ </a:t>
            </a:r>
            <a:r>
              <a:rPr lang="en-US" sz="4000" dirty="0" err="1" smtClean="0">
                <a:solidFill>
                  <a:schemeClr val="tx2">
                    <a:lumMod val="75000"/>
                  </a:schemeClr>
                </a:solidFill>
                <a:latin typeface="NikoshBAN" pitchFamily="2" charset="0"/>
                <a:cs typeface="NikoshBAN" pitchFamily="2" charset="0"/>
              </a:rPr>
              <a:t>পাঠ</a:t>
            </a:r>
            <a:r>
              <a:rPr lang="en-US" sz="4000" dirty="0" smtClean="0">
                <a:solidFill>
                  <a:schemeClr val="tx2">
                    <a:lumMod val="75000"/>
                  </a:schemeClr>
                </a:solidFill>
                <a:latin typeface="NikoshBAN" pitchFamily="2" charset="0"/>
                <a:cs typeface="NikoshBAN" pitchFamily="2" charset="0"/>
              </a:rPr>
              <a:t> </a:t>
            </a:r>
            <a:r>
              <a:rPr lang="en-US" sz="4000" dirty="0" err="1" smtClean="0">
                <a:solidFill>
                  <a:schemeClr val="tx2">
                    <a:lumMod val="75000"/>
                  </a:schemeClr>
                </a:solidFill>
                <a:latin typeface="NikoshBAN" pitchFamily="2" charset="0"/>
                <a:cs typeface="NikoshBAN" pitchFamily="2" charset="0"/>
              </a:rPr>
              <a:t>শেষে</a:t>
            </a:r>
            <a:r>
              <a:rPr lang="en-US" sz="4000" dirty="0" smtClean="0">
                <a:solidFill>
                  <a:schemeClr val="tx2">
                    <a:lumMod val="75000"/>
                  </a:schemeClr>
                </a:solidFill>
                <a:latin typeface="NikoshBAN" pitchFamily="2" charset="0"/>
                <a:cs typeface="NikoshBAN" pitchFamily="2" charset="0"/>
              </a:rPr>
              <a:t> </a:t>
            </a:r>
            <a:r>
              <a:rPr lang="en-US" sz="4000" dirty="0" err="1" smtClean="0">
                <a:solidFill>
                  <a:schemeClr val="tx2">
                    <a:lumMod val="75000"/>
                  </a:schemeClr>
                </a:solidFill>
                <a:latin typeface="NikoshBAN" pitchFamily="2" charset="0"/>
                <a:cs typeface="NikoshBAN" pitchFamily="2" charset="0"/>
              </a:rPr>
              <a:t>শিক্ষার্থীরা</a:t>
            </a:r>
            <a:r>
              <a:rPr lang="en-US" sz="4000" dirty="0" smtClean="0">
                <a:solidFill>
                  <a:schemeClr val="tx2">
                    <a:lumMod val="75000"/>
                  </a:schemeClr>
                </a:solidFill>
                <a:latin typeface="NikoshBAN" pitchFamily="2" charset="0"/>
                <a:cs typeface="NikoshBAN" pitchFamily="2" charset="0"/>
                <a:sym typeface="Webdings"/>
              </a:rPr>
              <a:t>…</a:t>
            </a:r>
            <a:endParaRPr lang="en-US" sz="4000" dirty="0">
              <a:solidFill>
                <a:schemeClr val="tx2">
                  <a:lumMod val="75000"/>
                </a:schemeClr>
              </a:solidFill>
              <a:latin typeface="NikoshBAN" pitchFamily="2" charset="0"/>
              <a:cs typeface="NikoshBAN" pitchFamily="2" charset="0"/>
            </a:endParaRPr>
          </a:p>
        </p:txBody>
      </p:sp>
      <p:sp>
        <p:nvSpPr>
          <p:cNvPr id="17" name="TextBox 16"/>
          <p:cNvSpPr txBox="1"/>
          <p:nvPr/>
        </p:nvSpPr>
        <p:spPr>
          <a:xfrm>
            <a:off x="675929" y="2935069"/>
            <a:ext cx="5420072" cy="646331"/>
          </a:xfrm>
          <a:prstGeom prst="rect">
            <a:avLst/>
          </a:prstGeom>
          <a:solidFill>
            <a:schemeClr val="accent5">
              <a:lumMod val="40000"/>
              <a:lumOff val="60000"/>
            </a:schemeClr>
          </a:solidFill>
        </p:spPr>
        <p:txBody>
          <a:bodyPr wrap="square" rtlCol="0">
            <a:spAutoFit/>
          </a:bodyPr>
          <a:lstStyle/>
          <a:p>
            <a:pPr>
              <a:buFont typeface="Wingdings" pitchFamily="2" charset="2"/>
              <a:buChar char="Ø"/>
            </a:pPr>
            <a:r>
              <a:rPr lang="bn-BD" sz="3600" dirty="0" smtClean="0">
                <a:solidFill>
                  <a:schemeClr val="tx2">
                    <a:lumMod val="75000"/>
                  </a:schemeClr>
                </a:solidFill>
                <a:latin typeface="NikoshBAN" pitchFamily="2" charset="0"/>
                <a:cs typeface="NikoshBAN" pitchFamily="2" charset="0"/>
                <a:sym typeface="Webdings"/>
              </a:rPr>
              <a:t> তড়িৎ বিভব ব্যাখ্যা করতে পারবে।</a:t>
            </a:r>
            <a:endParaRPr lang="en-US" sz="3600" dirty="0">
              <a:solidFill>
                <a:schemeClr val="tx2">
                  <a:lumMod val="75000"/>
                </a:schemeClr>
              </a:solidFill>
              <a:latin typeface="NikoshBAN" pitchFamily="2" charset="0"/>
              <a:cs typeface="NikoshBAN" pitchFamily="2" charset="0"/>
            </a:endParaRPr>
          </a:p>
        </p:txBody>
      </p:sp>
      <p:sp>
        <p:nvSpPr>
          <p:cNvPr id="11" name="Frame 10"/>
          <p:cNvSpPr/>
          <p:nvPr/>
        </p:nvSpPr>
        <p:spPr>
          <a:xfrm>
            <a:off x="0" y="0"/>
            <a:ext cx="9144000" cy="6858000"/>
          </a:xfrm>
          <a:prstGeom prst="frame">
            <a:avLst>
              <a:gd name="adj1" fmla="val 3026"/>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675929" y="4114800"/>
            <a:ext cx="7172671" cy="1200329"/>
          </a:xfrm>
          <a:prstGeom prst="rect">
            <a:avLst/>
          </a:prstGeom>
          <a:solidFill>
            <a:schemeClr val="accent5">
              <a:lumMod val="60000"/>
              <a:lumOff val="40000"/>
            </a:schemeClr>
          </a:solidFill>
        </p:spPr>
        <p:txBody>
          <a:bodyPr wrap="square" rtlCol="0">
            <a:spAutoFit/>
          </a:bodyPr>
          <a:lstStyle/>
          <a:p>
            <a:pPr>
              <a:buFont typeface="Wingdings" pitchFamily="2" charset="2"/>
              <a:buChar char="Ø"/>
            </a:pPr>
            <a:r>
              <a:rPr lang="bn-BD" sz="3600" dirty="0" smtClean="0">
                <a:solidFill>
                  <a:schemeClr val="tx2">
                    <a:lumMod val="75000"/>
                  </a:schemeClr>
                </a:solidFill>
                <a:latin typeface="NikoshBAN" pitchFamily="2" charset="0"/>
                <a:cs typeface="NikoshBAN" pitchFamily="2" charset="0"/>
                <a:sym typeface="Webdings"/>
              </a:rPr>
              <a:t> তড়িৎ শক্তি সংরক্ষণে ধারকের কার্যক্রম  ব্যাখ্যা</a:t>
            </a:r>
          </a:p>
          <a:p>
            <a:r>
              <a:rPr lang="bn-BD" sz="3600" dirty="0" smtClean="0">
                <a:solidFill>
                  <a:schemeClr val="tx2">
                    <a:lumMod val="75000"/>
                  </a:schemeClr>
                </a:solidFill>
                <a:latin typeface="NikoshBAN" pitchFamily="2" charset="0"/>
                <a:cs typeface="NikoshBAN" pitchFamily="2" charset="0"/>
                <a:sym typeface="Webdings"/>
              </a:rPr>
              <a:t>    করতে পারবে </a:t>
            </a:r>
            <a:r>
              <a:rPr lang="en-US" sz="3600" dirty="0" smtClean="0">
                <a:solidFill>
                  <a:schemeClr val="tx2">
                    <a:lumMod val="75000"/>
                  </a:schemeClr>
                </a:solidFill>
                <a:latin typeface="NikoshBAN" pitchFamily="2" charset="0"/>
                <a:cs typeface="NikoshBAN" pitchFamily="2" charset="0"/>
                <a:sym typeface="Webdings"/>
              </a:rPr>
              <a:t>।</a:t>
            </a:r>
            <a:endParaRPr lang="en-US" sz="3600" dirty="0">
              <a:solidFill>
                <a:schemeClr val="tx2">
                  <a:lumMod val="75000"/>
                </a:schemeClr>
              </a:solidFill>
              <a:latin typeface="NikoshBAN" pitchFamily="2" charset="0"/>
              <a:cs typeface="NikoshBAN" pitchFamily="2" charset="0"/>
            </a:endParaRPr>
          </a:p>
        </p:txBody>
      </p:sp>
      <p:sp>
        <p:nvSpPr>
          <p:cNvPr id="6" name="TextBox 5"/>
          <p:cNvSpPr txBox="1"/>
          <p:nvPr/>
        </p:nvSpPr>
        <p:spPr>
          <a:xfrm>
            <a:off x="3581400" y="609600"/>
            <a:ext cx="1622560" cy="707886"/>
          </a:xfrm>
          <a:prstGeom prst="rect">
            <a:avLst/>
          </a:prstGeom>
          <a:noFill/>
        </p:spPr>
        <p:txBody>
          <a:bodyPr wrap="none" rtlCol="0">
            <a:spAutoFit/>
          </a:bodyPr>
          <a:lstStyle/>
          <a:p>
            <a:r>
              <a:rPr lang="bn-BD" sz="4000" dirty="0" smtClean="0">
                <a:latin typeface="NikoshBAN" pitchFamily="2" charset="0"/>
                <a:cs typeface="NikoshBAN" pitchFamily="2" charset="0"/>
              </a:rPr>
              <a:t>শিখনফল</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162" y="-76200"/>
            <a:ext cx="9144000" cy="6858000"/>
          </a:xfrm>
          <a:prstGeom prst="rect">
            <a:avLst/>
          </a:prstGeom>
        </p:spPr>
      </p:pic>
      <p:sp>
        <p:nvSpPr>
          <p:cNvPr id="2049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49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49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37" name="Picture 3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15000" y="4114800"/>
            <a:ext cx="577940" cy="577940"/>
          </a:xfrm>
          <a:prstGeom prst="rect">
            <a:avLst/>
          </a:prstGeom>
          <a:effectLst>
            <a:outerShdw blurRad="50800" dist="38100" dir="5400000" algn="t" rotWithShape="0">
              <a:prstClr val="black">
                <a:alpha val="40000"/>
              </a:prstClr>
            </a:outerShdw>
          </a:effectLst>
        </p:spPr>
      </p:pic>
      <p:grpSp>
        <p:nvGrpSpPr>
          <p:cNvPr id="2" name="Group 19"/>
          <p:cNvGrpSpPr/>
          <p:nvPr/>
        </p:nvGrpSpPr>
        <p:grpSpPr>
          <a:xfrm>
            <a:off x="5562600" y="1409700"/>
            <a:ext cx="2185642" cy="3390900"/>
            <a:chOff x="9549158" y="685800"/>
            <a:chExt cx="2185642" cy="3390900"/>
          </a:xfrm>
        </p:grpSpPr>
        <p:pic>
          <p:nvPicPr>
            <p:cNvPr id="19" name="Picture 1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753600" y="1905000"/>
              <a:ext cx="577940" cy="577940"/>
            </a:xfrm>
            <a:prstGeom prst="rect">
              <a:avLst/>
            </a:prstGeom>
            <a:effectLst>
              <a:outerShdw blurRad="50800" dist="38100" dir="5400000" algn="t" rotWithShape="0">
                <a:prstClr val="black">
                  <a:alpha val="40000"/>
                </a:prstClr>
              </a:outerShdw>
            </a:effectLst>
          </p:spPr>
        </p:pic>
        <p:pic>
          <p:nvPicPr>
            <p:cNvPr id="12" name="Picture 11" descr="Boy holding a Ball copy.png"/>
            <p:cNvPicPr>
              <a:picLocks noChangeAspect="1"/>
            </p:cNvPicPr>
            <p:nvPr/>
          </p:nvPicPr>
          <p:blipFill>
            <a:blip r:embed="rId5" cstate="print"/>
            <a:stretch>
              <a:fillRect/>
            </a:stretch>
          </p:blipFill>
          <p:spPr>
            <a:xfrm>
              <a:off x="9549158" y="685800"/>
              <a:ext cx="2185642" cy="3390900"/>
            </a:xfrm>
            <a:prstGeom prst="rect">
              <a:avLst/>
            </a:prstGeom>
            <a:effectLst>
              <a:outerShdw blurRad="50800" dist="38100" dir="5400000" algn="t" rotWithShape="0">
                <a:prstClr val="black">
                  <a:alpha val="40000"/>
                </a:prstClr>
              </a:outerShdw>
            </a:effectLst>
          </p:spPr>
        </p:pic>
      </p:grpSp>
      <p:pic>
        <p:nvPicPr>
          <p:cNvPr id="21" name="Picture 20" descr="Boy holding a Ball copy.png"/>
          <p:cNvPicPr>
            <a:picLocks noChangeAspect="1"/>
          </p:cNvPicPr>
          <p:nvPr/>
        </p:nvPicPr>
        <p:blipFill>
          <a:blip r:embed="rId5" cstate="print"/>
          <a:stretch>
            <a:fillRect/>
          </a:stretch>
        </p:blipFill>
        <p:spPr>
          <a:xfrm>
            <a:off x="5581650" y="1409700"/>
            <a:ext cx="2185642" cy="3390900"/>
          </a:xfrm>
          <a:prstGeom prst="rect">
            <a:avLst/>
          </a:prstGeom>
          <a:effectLst>
            <a:outerShdw blurRad="50800" dist="38100" dir="5400000" algn="t" rotWithShape="0">
              <a:prstClr val="black">
                <a:alpha val="40000"/>
              </a:prstClr>
            </a:outerShdw>
          </a:effectLst>
        </p:spPr>
      </p:pic>
      <p:sp>
        <p:nvSpPr>
          <p:cNvPr id="15" name="Down Arrow 14"/>
          <p:cNvSpPr/>
          <p:nvPr/>
        </p:nvSpPr>
        <p:spPr>
          <a:xfrm>
            <a:off x="5867400" y="3200400"/>
            <a:ext cx="381000" cy="8382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371600" y="4800600"/>
            <a:ext cx="5303055" cy="584775"/>
          </a:xfrm>
          <a:prstGeom prst="rect">
            <a:avLst/>
          </a:prstGeom>
          <a:solidFill>
            <a:schemeClr val="accent2">
              <a:lumMod val="60000"/>
              <a:lumOff val="40000"/>
            </a:schemeClr>
          </a:solidFill>
        </p:spPr>
        <p:txBody>
          <a:bodyPr wrap="none" rtlCol="0">
            <a:spAutoFit/>
          </a:bodyPr>
          <a:lstStyle/>
          <a:p>
            <a:r>
              <a:rPr lang="bn-BD" sz="3200" dirty="0" smtClean="0">
                <a:latin typeface="NikoshBAN" pitchFamily="2" charset="0"/>
                <a:cs typeface="NikoshBAN" pitchFamily="2" charset="0"/>
              </a:rPr>
              <a:t>বলটিতে কোন ধরনের শক্তি জমা হয়েছে?</a:t>
            </a:r>
            <a:endParaRPr lang="en-US" sz="3200" dirty="0">
              <a:latin typeface="NikoshBAN" pitchFamily="2" charset="0"/>
              <a:cs typeface="NikoshBAN" pitchFamily="2" charset="0"/>
            </a:endParaRPr>
          </a:p>
        </p:txBody>
      </p:sp>
      <p:sp>
        <p:nvSpPr>
          <p:cNvPr id="11" name="Frame 10"/>
          <p:cNvSpPr/>
          <p:nvPr/>
        </p:nvSpPr>
        <p:spPr>
          <a:xfrm>
            <a:off x="0" y="0"/>
            <a:ext cx="9144000" cy="6858000"/>
          </a:xfrm>
          <a:prstGeom prst="frame">
            <a:avLst>
              <a:gd name="adj1" fmla="val 2615"/>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6" name="TextBox 15"/>
          <p:cNvSpPr txBox="1"/>
          <p:nvPr/>
        </p:nvSpPr>
        <p:spPr>
          <a:xfrm>
            <a:off x="457200" y="762000"/>
            <a:ext cx="8382000" cy="584775"/>
          </a:xfrm>
          <a:prstGeom prst="rect">
            <a:avLst/>
          </a:prstGeom>
          <a:solidFill>
            <a:schemeClr val="accent2">
              <a:lumMod val="60000"/>
              <a:lumOff val="40000"/>
            </a:schemeClr>
          </a:solidFill>
        </p:spPr>
        <p:txBody>
          <a:bodyPr wrap="square" rtlCol="0">
            <a:spAutoFit/>
          </a:bodyPr>
          <a:lstStyle/>
          <a:p>
            <a:r>
              <a:rPr lang="bn-BD" sz="3200" dirty="0" smtClean="0">
                <a:latin typeface="NikoshBAN" pitchFamily="2" charset="0"/>
                <a:cs typeface="NikoshBAN" pitchFamily="2" charset="0"/>
              </a:rPr>
              <a:t>এই অবস্থানে বলটিতে বিভব শক্তির কী কোনো পরিবর্তন হয়েছে?</a:t>
            </a:r>
            <a:endParaRPr lang="en-US" sz="3200" dirty="0">
              <a:latin typeface="NikoshBAN" pitchFamily="2" charset="0"/>
              <a:cs typeface="NikoshBAN" pitchFamily="2" charset="0"/>
            </a:endParaRPr>
          </a:p>
        </p:txBody>
      </p:sp>
      <p:sp>
        <p:nvSpPr>
          <p:cNvPr id="24" name="TextBox 23"/>
          <p:cNvSpPr txBox="1"/>
          <p:nvPr/>
        </p:nvSpPr>
        <p:spPr>
          <a:xfrm>
            <a:off x="381000" y="2667000"/>
            <a:ext cx="5334000" cy="584775"/>
          </a:xfrm>
          <a:prstGeom prst="rect">
            <a:avLst/>
          </a:prstGeom>
          <a:solidFill>
            <a:schemeClr val="tx2">
              <a:lumMod val="40000"/>
              <a:lumOff val="60000"/>
            </a:schemeClr>
          </a:solidFill>
        </p:spPr>
        <p:txBody>
          <a:bodyPr wrap="square" rtlCol="0">
            <a:spAutoFit/>
          </a:bodyPr>
          <a:lstStyle/>
          <a:p>
            <a:r>
              <a:rPr lang="bn-BD" sz="3200" dirty="0" smtClean="0">
                <a:latin typeface="NikoshBAN" pitchFamily="2" charset="0"/>
                <a:cs typeface="NikoshBAN" pitchFamily="2" charset="0"/>
              </a:rPr>
              <a:t>শক্তির এই পরিবর্তনের ফলাফল কী হবে?</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1+#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nodeType="clickEffect">
                                  <p:stCondLst>
                                    <p:cond delay="0"/>
                                  </p:stCondLst>
                                  <p:childTnLst>
                                    <p:animEffect transition="out" filter="dissolve">
                                      <p:cBhvr>
                                        <p:cTn id="17" dur="500"/>
                                        <p:tgtEl>
                                          <p:spTgt spid="37"/>
                                        </p:tgtEl>
                                      </p:cBhvr>
                                    </p:animEffect>
                                    <p:set>
                                      <p:cBhvr>
                                        <p:cTn id="18" dur="1" fill="hold">
                                          <p:stCondLst>
                                            <p:cond delay="499"/>
                                          </p:stCondLst>
                                        </p:cTn>
                                        <p:tgtEl>
                                          <p:spTgt spid="37"/>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1"/>
                                        </p:tgtEl>
                                        <p:attrNameLst>
                                          <p:attrName>style.visibility</p:attrName>
                                        </p:attrNameLst>
                                      </p:cBhvr>
                                      <p:to>
                                        <p:strVal val="hidden"/>
                                      </p:to>
                                    </p:set>
                                  </p:childTnLst>
                                </p:cTn>
                              </p:par>
                              <p:par>
                                <p:cTn id="21" presetID="18" presetClass="entr" presetSubtype="3"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strips(upRigh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up)">
                                      <p:cBhvr>
                                        <p:cTn id="33"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P spid="16"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049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49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49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44" name="Group 43"/>
          <p:cNvGrpSpPr/>
          <p:nvPr/>
        </p:nvGrpSpPr>
        <p:grpSpPr>
          <a:xfrm>
            <a:off x="34162" y="-76200"/>
            <a:ext cx="9144000" cy="6858000"/>
            <a:chOff x="34162" y="-76200"/>
            <a:chExt cx="9144000" cy="6858000"/>
          </a:xfrm>
        </p:grpSpPr>
        <p:pic>
          <p:nvPicPr>
            <p:cNvPr id="34" name="Picture 3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162" y="-76200"/>
              <a:ext cx="9144000" cy="6858000"/>
            </a:xfrm>
            <a:prstGeom prst="rect">
              <a:avLst/>
            </a:prstGeom>
          </p:spPr>
        </p:pic>
        <p:grpSp>
          <p:nvGrpSpPr>
            <p:cNvPr id="2" name="Group 19"/>
            <p:cNvGrpSpPr/>
            <p:nvPr/>
          </p:nvGrpSpPr>
          <p:grpSpPr>
            <a:xfrm>
              <a:off x="5562600" y="1409700"/>
              <a:ext cx="2185642" cy="3390900"/>
              <a:chOff x="9549158" y="685800"/>
              <a:chExt cx="2185642" cy="3390900"/>
            </a:xfrm>
          </p:grpSpPr>
          <p:pic>
            <p:nvPicPr>
              <p:cNvPr id="19" name="Picture 1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753600" y="1905000"/>
                <a:ext cx="577940" cy="577940"/>
              </a:xfrm>
              <a:prstGeom prst="rect">
                <a:avLst/>
              </a:prstGeom>
              <a:effectLst>
                <a:outerShdw blurRad="50800" dist="38100" dir="5400000" algn="t" rotWithShape="0">
                  <a:prstClr val="black">
                    <a:alpha val="40000"/>
                  </a:prstClr>
                </a:outerShdw>
              </a:effectLst>
            </p:spPr>
          </p:pic>
          <p:pic>
            <p:nvPicPr>
              <p:cNvPr id="12" name="Picture 11" descr="Boy holding a Ball copy.png"/>
              <p:cNvPicPr>
                <a:picLocks noChangeAspect="1"/>
              </p:cNvPicPr>
              <p:nvPr/>
            </p:nvPicPr>
            <p:blipFill>
              <a:blip r:embed="rId5" cstate="print"/>
              <a:stretch>
                <a:fillRect/>
              </a:stretch>
            </p:blipFill>
            <p:spPr>
              <a:xfrm>
                <a:off x="9549158" y="685800"/>
                <a:ext cx="2185642" cy="3390900"/>
              </a:xfrm>
              <a:prstGeom prst="rect">
                <a:avLst/>
              </a:prstGeom>
              <a:effectLst>
                <a:outerShdw blurRad="50800" dist="38100" dir="5400000" algn="t" rotWithShape="0">
                  <a:prstClr val="black">
                    <a:alpha val="40000"/>
                  </a:prstClr>
                </a:outerShdw>
              </a:effectLst>
            </p:spPr>
          </p:pic>
        </p:grpSp>
        <p:pic>
          <p:nvPicPr>
            <p:cNvPr id="21" name="Picture 20" descr="Boy holding a Ball copy.png"/>
            <p:cNvPicPr>
              <a:picLocks noChangeAspect="1"/>
            </p:cNvPicPr>
            <p:nvPr/>
          </p:nvPicPr>
          <p:blipFill>
            <a:blip r:embed="rId5" cstate="print"/>
            <a:stretch>
              <a:fillRect/>
            </a:stretch>
          </p:blipFill>
          <p:spPr>
            <a:xfrm>
              <a:off x="5581650" y="1409700"/>
              <a:ext cx="2185642" cy="3390900"/>
            </a:xfrm>
            <a:prstGeom prst="rect">
              <a:avLst/>
            </a:prstGeom>
            <a:effectLst>
              <a:outerShdw blurRad="50800" dist="38100" dir="5400000" algn="t" rotWithShape="0">
                <a:prstClr val="black">
                  <a:alpha val="40000"/>
                </a:prstClr>
              </a:outerShdw>
            </a:effectLst>
          </p:spPr>
        </p:pic>
        <p:sp>
          <p:nvSpPr>
            <p:cNvPr id="15" name="Down Arrow 14"/>
            <p:cNvSpPr/>
            <p:nvPr/>
          </p:nvSpPr>
          <p:spPr>
            <a:xfrm>
              <a:off x="5867400" y="3200400"/>
              <a:ext cx="381000" cy="8382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ame 10"/>
          <p:cNvSpPr/>
          <p:nvPr/>
        </p:nvSpPr>
        <p:spPr>
          <a:xfrm>
            <a:off x="0" y="0"/>
            <a:ext cx="9144000" cy="6858000"/>
          </a:xfrm>
          <a:prstGeom prst="frame">
            <a:avLst>
              <a:gd name="adj1" fmla="val 2615"/>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43" name="Group 42"/>
          <p:cNvGrpSpPr/>
          <p:nvPr/>
        </p:nvGrpSpPr>
        <p:grpSpPr>
          <a:xfrm>
            <a:off x="552450" y="1447800"/>
            <a:ext cx="4114800" cy="838200"/>
            <a:chOff x="762000" y="1447800"/>
            <a:chExt cx="4114800" cy="838200"/>
          </a:xfrm>
        </p:grpSpPr>
        <p:sp>
          <p:nvSpPr>
            <p:cNvPr id="28" name="Cube 27"/>
            <p:cNvSpPr/>
            <p:nvPr/>
          </p:nvSpPr>
          <p:spPr>
            <a:xfrm>
              <a:off x="762000" y="1447800"/>
              <a:ext cx="4114800" cy="838200"/>
            </a:xfrm>
            <a:prstGeom prst="cube">
              <a:avLst>
                <a:gd name="adj" fmla="val 11364"/>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Charge.png"/>
            <p:cNvPicPr>
              <a:picLocks noChangeAspect="1"/>
            </p:cNvPicPr>
            <p:nvPr/>
          </p:nvPicPr>
          <p:blipFill>
            <a:blip r:embed="rId6" cstate="print"/>
            <a:stretch>
              <a:fillRect/>
            </a:stretch>
          </p:blipFill>
          <p:spPr>
            <a:xfrm>
              <a:off x="882862" y="1638300"/>
              <a:ext cx="622088" cy="598702"/>
            </a:xfrm>
            <a:prstGeom prst="rect">
              <a:avLst/>
            </a:prstGeom>
          </p:spPr>
        </p:pic>
        <p:pic>
          <p:nvPicPr>
            <p:cNvPr id="38" name="Picture 37" descr="Charge.png"/>
            <p:cNvPicPr>
              <a:picLocks noChangeAspect="1"/>
            </p:cNvPicPr>
            <p:nvPr/>
          </p:nvPicPr>
          <p:blipFill>
            <a:blip r:embed="rId6" cstate="print"/>
            <a:stretch>
              <a:fillRect/>
            </a:stretch>
          </p:blipFill>
          <p:spPr>
            <a:xfrm>
              <a:off x="1521630" y="1638300"/>
              <a:ext cx="622088" cy="598702"/>
            </a:xfrm>
            <a:prstGeom prst="rect">
              <a:avLst/>
            </a:prstGeom>
          </p:spPr>
        </p:pic>
        <p:pic>
          <p:nvPicPr>
            <p:cNvPr id="39" name="Picture 38" descr="Charge.png"/>
            <p:cNvPicPr>
              <a:picLocks noChangeAspect="1"/>
            </p:cNvPicPr>
            <p:nvPr/>
          </p:nvPicPr>
          <p:blipFill>
            <a:blip r:embed="rId6" cstate="print"/>
            <a:stretch>
              <a:fillRect/>
            </a:stretch>
          </p:blipFill>
          <p:spPr>
            <a:xfrm>
              <a:off x="2160398" y="1638300"/>
              <a:ext cx="622088" cy="598702"/>
            </a:xfrm>
            <a:prstGeom prst="rect">
              <a:avLst/>
            </a:prstGeom>
          </p:spPr>
        </p:pic>
        <p:pic>
          <p:nvPicPr>
            <p:cNvPr id="40" name="Picture 39" descr="Charge.png"/>
            <p:cNvPicPr>
              <a:picLocks noChangeAspect="1"/>
            </p:cNvPicPr>
            <p:nvPr/>
          </p:nvPicPr>
          <p:blipFill>
            <a:blip r:embed="rId6" cstate="print"/>
            <a:stretch>
              <a:fillRect/>
            </a:stretch>
          </p:blipFill>
          <p:spPr>
            <a:xfrm>
              <a:off x="2799166" y="1638300"/>
              <a:ext cx="622088" cy="598702"/>
            </a:xfrm>
            <a:prstGeom prst="rect">
              <a:avLst/>
            </a:prstGeom>
          </p:spPr>
        </p:pic>
        <p:pic>
          <p:nvPicPr>
            <p:cNvPr id="41" name="Picture 40" descr="Charge.png"/>
            <p:cNvPicPr>
              <a:picLocks noChangeAspect="1"/>
            </p:cNvPicPr>
            <p:nvPr/>
          </p:nvPicPr>
          <p:blipFill>
            <a:blip r:embed="rId6" cstate="print"/>
            <a:stretch>
              <a:fillRect/>
            </a:stretch>
          </p:blipFill>
          <p:spPr>
            <a:xfrm>
              <a:off x="3437934" y="1638300"/>
              <a:ext cx="622088" cy="598702"/>
            </a:xfrm>
            <a:prstGeom prst="rect">
              <a:avLst/>
            </a:prstGeom>
          </p:spPr>
        </p:pic>
        <p:pic>
          <p:nvPicPr>
            <p:cNvPr id="42" name="Picture 41" descr="Charge.png"/>
            <p:cNvPicPr>
              <a:picLocks noChangeAspect="1"/>
            </p:cNvPicPr>
            <p:nvPr/>
          </p:nvPicPr>
          <p:blipFill>
            <a:blip r:embed="rId6" cstate="print"/>
            <a:stretch>
              <a:fillRect/>
            </a:stretch>
          </p:blipFill>
          <p:spPr>
            <a:xfrm>
              <a:off x="4076700" y="1638300"/>
              <a:ext cx="622088" cy="598702"/>
            </a:xfrm>
            <a:prstGeom prst="rect">
              <a:avLst/>
            </a:prstGeom>
          </p:spPr>
        </p:pic>
      </p:grpSp>
      <p:grpSp>
        <p:nvGrpSpPr>
          <p:cNvPr id="52" name="Group 51"/>
          <p:cNvGrpSpPr/>
          <p:nvPr/>
        </p:nvGrpSpPr>
        <p:grpSpPr>
          <a:xfrm>
            <a:off x="590550" y="4267200"/>
            <a:ext cx="4114800" cy="838200"/>
            <a:chOff x="704850" y="2286000"/>
            <a:chExt cx="4114800" cy="838200"/>
          </a:xfrm>
        </p:grpSpPr>
        <p:sp>
          <p:nvSpPr>
            <p:cNvPr id="27" name="Cube 26"/>
            <p:cNvSpPr/>
            <p:nvPr/>
          </p:nvSpPr>
          <p:spPr>
            <a:xfrm>
              <a:off x="704850" y="2286000"/>
              <a:ext cx="4114800" cy="838200"/>
            </a:xfrm>
            <a:prstGeom prst="cube">
              <a:avLst>
                <a:gd name="adj" fmla="val 11364"/>
              </a:avLst>
            </a:prstGeom>
            <a:solidFill>
              <a:schemeClr val="accent5">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descr="nn.png"/>
            <p:cNvPicPr>
              <a:picLocks noChangeAspect="1"/>
            </p:cNvPicPr>
            <p:nvPr/>
          </p:nvPicPr>
          <p:blipFill>
            <a:blip r:embed="rId7" cstate="print"/>
            <a:stretch>
              <a:fillRect/>
            </a:stretch>
          </p:blipFill>
          <p:spPr>
            <a:xfrm>
              <a:off x="800100" y="2514600"/>
              <a:ext cx="554472" cy="525136"/>
            </a:xfrm>
            <a:prstGeom prst="rect">
              <a:avLst/>
            </a:prstGeom>
          </p:spPr>
        </p:pic>
        <p:pic>
          <p:nvPicPr>
            <p:cNvPr id="46" name="Picture 45" descr="nn.png"/>
            <p:cNvPicPr>
              <a:picLocks noChangeAspect="1"/>
            </p:cNvPicPr>
            <p:nvPr/>
          </p:nvPicPr>
          <p:blipFill>
            <a:blip r:embed="rId7" cstate="print"/>
            <a:stretch>
              <a:fillRect/>
            </a:stretch>
          </p:blipFill>
          <p:spPr>
            <a:xfrm>
              <a:off x="1447800" y="2514600"/>
              <a:ext cx="554472" cy="525136"/>
            </a:xfrm>
            <a:prstGeom prst="rect">
              <a:avLst/>
            </a:prstGeom>
          </p:spPr>
        </p:pic>
        <p:pic>
          <p:nvPicPr>
            <p:cNvPr id="47" name="Picture 46" descr="nn.png"/>
            <p:cNvPicPr>
              <a:picLocks noChangeAspect="1"/>
            </p:cNvPicPr>
            <p:nvPr/>
          </p:nvPicPr>
          <p:blipFill>
            <a:blip r:embed="rId7" cstate="print"/>
            <a:stretch>
              <a:fillRect/>
            </a:stretch>
          </p:blipFill>
          <p:spPr>
            <a:xfrm>
              <a:off x="2095500" y="2514600"/>
              <a:ext cx="554472" cy="525136"/>
            </a:xfrm>
            <a:prstGeom prst="rect">
              <a:avLst/>
            </a:prstGeom>
          </p:spPr>
        </p:pic>
        <p:pic>
          <p:nvPicPr>
            <p:cNvPr id="48" name="Picture 47" descr="nn.png"/>
            <p:cNvPicPr>
              <a:picLocks noChangeAspect="1"/>
            </p:cNvPicPr>
            <p:nvPr/>
          </p:nvPicPr>
          <p:blipFill>
            <a:blip r:embed="rId7" cstate="print"/>
            <a:stretch>
              <a:fillRect/>
            </a:stretch>
          </p:blipFill>
          <p:spPr>
            <a:xfrm>
              <a:off x="2743200" y="2514600"/>
              <a:ext cx="554472" cy="525136"/>
            </a:xfrm>
            <a:prstGeom prst="rect">
              <a:avLst/>
            </a:prstGeom>
          </p:spPr>
        </p:pic>
        <p:pic>
          <p:nvPicPr>
            <p:cNvPr id="49" name="Picture 48" descr="nn.png"/>
            <p:cNvPicPr>
              <a:picLocks noChangeAspect="1"/>
            </p:cNvPicPr>
            <p:nvPr/>
          </p:nvPicPr>
          <p:blipFill>
            <a:blip r:embed="rId7" cstate="print"/>
            <a:stretch>
              <a:fillRect/>
            </a:stretch>
          </p:blipFill>
          <p:spPr>
            <a:xfrm>
              <a:off x="3390900" y="2514600"/>
              <a:ext cx="554472" cy="525136"/>
            </a:xfrm>
            <a:prstGeom prst="rect">
              <a:avLst/>
            </a:prstGeom>
          </p:spPr>
        </p:pic>
        <p:pic>
          <p:nvPicPr>
            <p:cNvPr id="50" name="Picture 49" descr="nn.png"/>
            <p:cNvPicPr>
              <a:picLocks noChangeAspect="1"/>
            </p:cNvPicPr>
            <p:nvPr/>
          </p:nvPicPr>
          <p:blipFill>
            <a:blip r:embed="rId7" cstate="print"/>
            <a:stretch>
              <a:fillRect/>
            </a:stretch>
          </p:blipFill>
          <p:spPr>
            <a:xfrm>
              <a:off x="4038600" y="2514600"/>
              <a:ext cx="554472" cy="525136"/>
            </a:xfrm>
            <a:prstGeom prst="rect">
              <a:avLst/>
            </a:prstGeom>
          </p:spPr>
        </p:pic>
      </p:grpSp>
      <p:grpSp>
        <p:nvGrpSpPr>
          <p:cNvPr id="60" name="Group 59"/>
          <p:cNvGrpSpPr/>
          <p:nvPr/>
        </p:nvGrpSpPr>
        <p:grpSpPr>
          <a:xfrm>
            <a:off x="963036" y="2008402"/>
            <a:ext cx="3230234" cy="2563598"/>
            <a:chOff x="963036" y="2209800"/>
            <a:chExt cx="3230234" cy="1649198"/>
          </a:xfrm>
        </p:grpSpPr>
        <p:cxnSp>
          <p:nvCxnSpPr>
            <p:cNvPr id="54" name="Straight Arrow Connector 53"/>
            <p:cNvCxnSpPr/>
            <p:nvPr/>
          </p:nvCxnSpPr>
          <p:spPr>
            <a:xfrm flipH="1">
              <a:off x="963036" y="2209800"/>
              <a:ext cx="2270" cy="16491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1608629" y="2209800"/>
              <a:ext cx="2270" cy="16491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2254222" y="2209800"/>
              <a:ext cx="2270" cy="16491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2899815" y="2209800"/>
              <a:ext cx="2270" cy="16491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3545408" y="2209800"/>
              <a:ext cx="2270" cy="16491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4191000" y="2209800"/>
              <a:ext cx="2270" cy="16491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61" name="Picture 60" descr="Cragedball-1.png"/>
          <p:cNvPicPr>
            <a:picLocks noChangeAspect="1"/>
          </p:cNvPicPr>
          <p:nvPr/>
        </p:nvPicPr>
        <p:blipFill>
          <a:blip r:embed="rId8" cstate="print"/>
          <a:stretch>
            <a:fillRect/>
          </a:stretch>
        </p:blipFill>
        <p:spPr>
          <a:xfrm>
            <a:off x="3238069" y="3467102"/>
            <a:ext cx="644768" cy="647698"/>
          </a:xfrm>
          <a:prstGeom prst="rect">
            <a:avLst/>
          </a:prstGeom>
        </p:spPr>
      </p:pic>
      <p:pic>
        <p:nvPicPr>
          <p:cNvPr id="62" name="Picture 61" descr="Push-Hand.png"/>
          <p:cNvPicPr>
            <a:picLocks noChangeAspect="1"/>
          </p:cNvPicPr>
          <p:nvPr/>
        </p:nvPicPr>
        <p:blipFill>
          <a:blip r:embed="rId9" cstate="print"/>
          <a:stretch>
            <a:fillRect/>
          </a:stretch>
        </p:blipFill>
        <p:spPr>
          <a:xfrm rot="15536848">
            <a:off x="3152888" y="3505385"/>
            <a:ext cx="660318" cy="990476"/>
          </a:xfrm>
          <a:prstGeom prst="rect">
            <a:avLst/>
          </a:prstGeom>
        </p:spPr>
      </p:pic>
      <p:sp>
        <p:nvSpPr>
          <p:cNvPr id="51" name="TextBox 50"/>
          <p:cNvSpPr txBox="1"/>
          <p:nvPr/>
        </p:nvSpPr>
        <p:spPr>
          <a:xfrm>
            <a:off x="1981200" y="838200"/>
            <a:ext cx="6830716" cy="584775"/>
          </a:xfrm>
          <a:prstGeom prst="rect">
            <a:avLst/>
          </a:prstGeom>
          <a:solidFill>
            <a:schemeClr val="accent6">
              <a:lumMod val="60000"/>
              <a:lumOff val="40000"/>
            </a:schemeClr>
          </a:solidFill>
        </p:spPr>
        <p:txBody>
          <a:bodyPr wrap="none" rtlCol="0">
            <a:spAutoFit/>
          </a:bodyPr>
          <a:lstStyle/>
          <a:p>
            <a:r>
              <a:rPr lang="bn-BD" sz="3200" dirty="0" smtClean="0">
                <a:latin typeface="NikoshBAN" pitchFamily="2" charset="0"/>
                <a:cs typeface="NikoshBAN" pitchFamily="2" charset="0"/>
              </a:rPr>
              <a:t>ধনাত্মক আধানটি ঋণাত্মক পাতের দিকে যাচ্ছে কেনো?</a:t>
            </a:r>
            <a:endParaRPr lang="en-US" sz="3200" dirty="0">
              <a:latin typeface="NikoshBAN" pitchFamily="2" charset="0"/>
              <a:cs typeface="NikoshBAN" pitchFamily="2" charset="0"/>
            </a:endParaRPr>
          </a:p>
        </p:txBody>
      </p:sp>
      <p:sp>
        <p:nvSpPr>
          <p:cNvPr id="53" name="TextBox 52"/>
          <p:cNvSpPr txBox="1"/>
          <p:nvPr/>
        </p:nvSpPr>
        <p:spPr>
          <a:xfrm>
            <a:off x="1524000" y="838200"/>
            <a:ext cx="7315200" cy="584775"/>
          </a:xfrm>
          <a:prstGeom prst="rect">
            <a:avLst/>
          </a:prstGeom>
          <a:solidFill>
            <a:srgbClr val="92D050"/>
          </a:solidFill>
        </p:spPr>
        <p:txBody>
          <a:bodyPr wrap="square" rtlCol="0">
            <a:spAutoFit/>
          </a:bodyPr>
          <a:lstStyle/>
          <a:p>
            <a:r>
              <a:rPr lang="bn-BD" sz="3200" dirty="0" smtClean="0">
                <a:latin typeface="NikoshBAN" pitchFamily="2" charset="0"/>
                <a:cs typeface="NikoshBAN" pitchFamily="2" charset="0"/>
              </a:rPr>
              <a:t>আধানটিকে ধনাত্মক পাতের দিকে আনতে কী করতে হবে?</a:t>
            </a:r>
            <a:endParaRPr lang="en-US" sz="3200" dirty="0">
              <a:latin typeface="NikoshBAN" pitchFamily="2" charset="0"/>
              <a:cs typeface="NikoshBAN" pitchFamily="2" charset="0"/>
            </a:endParaRPr>
          </a:p>
        </p:txBody>
      </p:sp>
      <p:sp>
        <p:nvSpPr>
          <p:cNvPr id="63" name="TextBox 62"/>
          <p:cNvSpPr txBox="1"/>
          <p:nvPr/>
        </p:nvSpPr>
        <p:spPr>
          <a:xfrm>
            <a:off x="1981200" y="2743200"/>
            <a:ext cx="67818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3200" dirty="0" smtClean="0">
                <a:latin typeface="NikoshBAN" pitchFamily="2" charset="0"/>
                <a:cs typeface="NikoshBAN" pitchFamily="2" charset="0"/>
              </a:rPr>
              <a:t>আধান চলাচলের এই বৈদ্যুতিক প্রভাবকে কী বলা হয়?</a:t>
            </a:r>
            <a:endParaRPr lang="en-US" sz="3200" dirty="0">
              <a:latin typeface="NikoshBAN" pitchFamily="2" charset="0"/>
              <a:cs typeface="NikoshBAN" pitchFamily="2" charset="0"/>
            </a:endParaRPr>
          </a:p>
        </p:txBody>
      </p:sp>
      <p:grpSp>
        <p:nvGrpSpPr>
          <p:cNvPr id="66" name="Group 65"/>
          <p:cNvGrpSpPr/>
          <p:nvPr/>
        </p:nvGrpSpPr>
        <p:grpSpPr>
          <a:xfrm>
            <a:off x="4800600" y="1447800"/>
            <a:ext cx="3739382" cy="838200"/>
            <a:chOff x="7924800" y="1295400"/>
            <a:chExt cx="3739382" cy="838200"/>
          </a:xfrm>
        </p:grpSpPr>
        <p:sp>
          <p:nvSpPr>
            <p:cNvPr id="64" name="Left Arrow 63"/>
            <p:cNvSpPr/>
            <p:nvPr/>
          </p:nvSpPr>
          <p:spPr>
            <a:xfrm>
              <a:off x="7924800" y="1295400"/>
              <a:ext cx="3657600" cy="838200"/>
            </a:xfrm>
            <a:prstGeom prst="leftArrow">
              <a:avLst>
                <a:gd name="adj1" fmla="val 50000"/>
                <a:gd name="adj2" fmla="val 56897"/>
              </a:avLst>
            </a:prstGeom>
            <a:solidFill>
              <a:schemeClr val="tx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8001000" y="1459489"/>
              <a:ext cx="3663182" cy="584775"/>
            </a:xfrm>
            <a:prstGeom prst="rect">
              <a:avLst/>
            </a:prstGeom>
            <a:noFill/>
          </p:spPr>
          <p:txBody>
            <a:bodyPr wrap="none" rtlCol="0">
              <a:spAutoFit/>
            </a:bodyPr>
            <a:lstStyle/>
            <a:p>
              <a:r>
                <a:rPr lang="bn-BD" sz="3200" dirty="0" smtClean="0">
                  <a:latin typeface="NikoshBAN" pitchFamily="2" charset="0"/>
                  <a:cs typeface="NikoshBAN" pitchFamily="2" charset="0"/>
                </a:rPr>
                <a:t>এখানে কোন ধরনের বিভব?</a:t>
              </a:r>
              <a:endParaRPr lang="en-US" sz="3200" dirty="0">
                <a:latin typeface="NikoshBAN" pitchFamily="2" charset="0"/>
                <a:cs typeface="NikoshBAN" pitchFamily="2" charset="0"/>
              </a:endParaRPr>
            </a:p>
          </p:txBody>
        </p:sp>
      </p:grpSp>
      <p:grpSp>
        <p:nvGrpSpPr>
          <p:cNvPr id="67" name="Group 66"/>
          <p:cNvGrpSpPr/>
          <p:nvPr/>
        </p:nvGrpSpPr>
        <p:grpSpPr>
          <a:xfrm>
            <a:off x="4876800" y="4343400"/>
            <a:ext cx="3739382" cy="838200"/>
            <a:chOff x="7924800" y="1295400"/>
            <a:chExt cx="3739382" cy="838200"/>
          </a:xfrm>
        </p:grpSpPr>
        <p:sp>
          <p:nvSpPr>
            <p:cNvPr id="68" name="Left Arrow 67"/>
            <p:cNvSpPr/>
            <p:nvPr/>
          </p:nvSpPr>
          <p:spPr>
            <a:xfrm>
              <a:off x="7924800" y="1295400"/>
              <a:ext cx="3657600" cy="838200"/>
            </a:xfrm>
            <a:prstGeom prst="leftArrow">
              <a:avLst>
                <a:gd name="adj1" fmla="val 50000"/>
                <a:gd name="adj2" fmla="val 56897"/>
              </a:avLst>
            </a:prstGeom>
            <a:solidFill>
              <a:schemeClr val="tx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8001000" y="1459489"/>
              <a:ext cx="3663182" cy="584775"/>
            </a:xfrm>
            <a:prstGeom prst="rect">
              <a:avLst/>
            </a:prstGeom>
            <a:noFill/>
          </p:spPr>
          <p:txBody>
            <a:bodyPr wrap="none" rtlCol="0">
              <a:spAutoFit/>
            </a:bodyPr>
            <a:lstStyle/>
            <a:p>
              <a:r>
                <a:rPr lang="bn-BD" sz="3200" dirty="0" smtClean="0">
                  <a:latin typeface="NikoshBAN" pitchFamily="2" charset="0"/>
                  <a:cs typeface="NikoshBAN" pitchFamily="2" charset="0"/>
                </a:rPr>
                <a:t>এখানে কোন ধরনের বিভব?</a:t>
              </a:r>
              <a:endParaRPr lang="en-US" sz="3200" dirty="0">
                <a:latin typeface="NikoshBAN" pitchFamily="2" charset="0"/>
                <a:cs typeface="NikoshBAN"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xit" presetSubtype="0" accel="100000" fill="hold" nodeType="clickEffect">
                                  <p:stCondLst>
                                    <p:cond delay="0"/>
                                  </p:stCondLst>
                                  <p:childTnLst>
                                    <p:anim calcmode="lin" valueType="num">
                                      <p:cBhvr>
                                        <p:cTn id="6" dur="1000"/>
                                        <p:tgtEl>
                                          <p:spTgt spid="44"/>
                                        </p:tgtEl>
                                        <p:attrNameLst>
                                          <p:attrName>ppt_w</p:attrName>
                                        </p:attrNameLst>
                                      </p:cBhvr>
                                      <p:tavLst>
                                        <p:tav tm="0">
                                          <p:val>
                                            <p:strVal val="ppt_w"/>
                                          </p:val>
                                        </p:tav>
                                        <p:tav tm="100000">
                                          <p:val>
                                            <p:strVal val="ppt_w+.3"/>
                                          </p:val>
                                        </p:tav>
                                      </p:tavLst>
                                    </p:anim>
                                    <p:anim calcmode="lin" valueType="num">
                                      <p:cBhvr>
                                        <p:cTn id="7" dur="1000"/>
                                        <p:tgtEl>
                                          <p:spTgt spid="44"/>
                                        </p:tgtEl>
                                        <p:attrNameLst>
                                          <p:attrName>ppt_h</p:attrName>
                                        </p:attrNameLst>
                                      </p:cBhvr>
                                      <p:tavLst>
                                        <p:tav tm="0">
                                          <p:val>
                                            <p:strVal val="ppt_h"/>
                                          </p:val>
                                        </p:tav>
                                        <p:tav tm="100000">
                                          <p:val>
                                            <p:strVal val="ppt_h"/>
                                          </p:val>
                                        </p:tav>
                                      </p:tavLst>
                                    </p:anim>
                                    <p:animEffect transition="out" filter="fade">
                                      <p:cBhvr>
                                        <p:cTn id="8" dur="1000"/>
                                        <p:tgtEl>
                                          <p:spTgt spid="44"/>
                                        </p:tgtEl>
                                      </p:cBhvr>
                                    </p:animEffect>
                                    <p:set>
                                      <p:cBhvr>
                                        <p:cTn id="9" dur="1" fill="hold">
                                          <p:stCondLst>
                                            <p:cond delay="999"/>
                                          </p:stCondLst>
                                        </p:cTn>
                                        <p:tgtEl>
                                          <p:spTgt spid="44"/>
                                        </p:tgtEl>
                                        <p:attrNameLst>
                                          <p:attrName>style.visibility</p:attrName>
                                        </p:attrNameLst>
                                      </p:cBhvr>
                                      <p:to>
                                        <p:strVal val="hidden"/>
                                      </p:to>
                                    </p:set>
                                  </p:childTnLst>
                                </p:cTn>
                              </p:par>
                            </p:childTnLst>
                          </p:cTn>
                        </p:par>
                        <p:par>
                          <p:cTn id="10" fill="hold">
                            <p:stCondLst>
                              <p:cond delay="1000"/>
                            </p:stCondLst>
                            <p:childTnLst>
                              <p:par>
                                <p:cTn id="11" presetID="17" presetClass="entr" presetSubtype="1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17" presetClass="entr" presetSubtype="10" fill="hold" nodeType="after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wipe(up)">
                                      <p:cBhvr>
                                        <p:cTn id="24" dur="500"/>
                                        <p:tgtEl>
                                          <p:spTgt spid="6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61"/>
                                        </p:tgtEl>
                                        <p:attrNameLst>
                                          <p:attrName>style.visibility</p:attrName>
                                        </p:attrNameLst>
                                      </p:cBhvr>
                                      <p:to>
                                        <p:strVal val="visible"/>
                                      </p:to>
                                    </p:set>
                                    <p:anim calcmode="lin" valueType="num">
                                      <p:cBhvr>
                                        <p:cTn id="29" dur="500" fill="hold"/>
                                        <p:tgtEl>
                                          <p:spTgt spid="61"/>
                                        </p:tgtEl>
                                        <p:attrNameLst>
                                          <p:attrName>ppt_w</p:attrName>
                                        </p:attrNameLst>
                                      </p:cBhvr>
                                      <p:tavLst>
                                        <p:tav tm="0">
                                          <p:val>
                                            <p:fltVal val="0"/>
                                          </p:val>
                                        </p:tav>
                                        <p:tav tm="100000">
                                          <p:val>
                                            <p:strVal val="#ppt_w"/>
                                          </p:val>
                                        </p:tav>
                                      </p:tavLst>
                                    </p:anim>
                                    <p:anim calcmode="lin" valueType="num">
                                      <p:cBhvr>
                                        <p:cTn id="30" dur="500" fill="hold"/>
                                        <p:tgtEl>
                                          <p:spTgt spid="61"/>
                                        </p:tgtEl>
                                        <p:attrNameLst>
                                          <p:attrName>ppt_h</p:attrName>
                                        </p:attrNameLst>
                                      </p:cBhvr>
                                      <p:tavLst>
                                        <p:tav tm="0">
                                          <p:val>
                                            <p:fltVal val="0"/>
                                          </p:val>
                                        </p:tav>
                                        <p:tav tm="100000">
                                          <p:val>
                                            <p:strVal val="#ppt_h"/>
                                          </p:val>
                                        </p:tav>
                                      </p:tavLst>
                                    </p:anim>
                                    <p:animEffect transition="in" filter="fade">
                                      <p:cBhvr>
                                        <p:cTn id="31" dur="500"/>
                                        <p:tgtEl>
                                          <p:spTgt spid="61"/>
                                        </p:tgtEl>
                                      </p:cBhvr>
                                    </p:animEffect>
                                  </p:childTnLst>
                                </p:cTn>
                              </p:par>
                              <p:par>
                                <p:cTn id="32" presetID="53" presetClass="entr" presetSubtype="0"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nodeType="clickEffect">
                                  <p:stCondLst>
                                    <p:cond delay="0"/>
                                  </p:stCondLst>
                                  <p:childTnLst>
                                    <p:animMotion origin="layout" path="M 0 0 L 0 -0.18889 " pathEditMode="relative" ptsTypes="AA">
                                      <p:cBhvr>
                                        <p:cTn id="40" dur="2000" fill="hold"/>
                                        <p:tgtEl>
                                          <p:spTgt spid="61"/>
                                        </p:tgtEl>
                                        <p:attrNameLst>
                                          <p:attrName>ppt_x</p:attrName>
                                          <p:attrName>ppt_y</p:attrName>
                                        </p:attrNameLst>
                                      </p:cBhvr>
                                    </p:animMotion>
                                  </p:childTnLst>
                                </p:cTn>
                              </p:par>
                              <p:par>
                                <p:cTn id="41" presetID="0" presetClass="path" presetSubtype="0" accel="50000" decel="50000" fill="hold" nodeType="withEffect">
                                  <p:stCondLst>
                                    <p:cond delay="0"/>
                                  </p:stCondLst>
                                  <p:childTnLst>
                                    <p:animMotion origin="layout" path="M 0 0 L 0 -0.18889 " pathEditMode="relative" ptsTypes="AA">
                                      <p:cBhvr>
                                        <p:cTn id="42" dur="2000" fill="hold"/>
                                        <p:tgtEl>
                                          <p:spTgt spid="62"/>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ID="37" presetClass="exit" presetSubtype="0" fill="hold" nodeType="clickEffect">
                                  <p:stCondLst>
                                    <p:cond delay="0"/>
                                  </p:stCondLst>
                                  <p:childTnLst>
                                    <p:animEffect transition="out" filter="fade">
                                      <p:cBhvr>
                                        <p:cTn id="46" dur="1000"/>
                                        <p:tgtEl>
                                          <p:spTgt spid="62"/>
                                        </p:tgtEl>
                                      </p:cBhvr>
                                    </p:animEffect>
                                    <p:anim calcmode="lin" valueType="num">
                                      <p:cBhvr>
                                        <p:cTn id="47" dur="1000"/>
                                        <p:tgtEl>
                                          <p:spTgt spid="62"/>
                                        </p:tgtEl>
                                        <p:attrNameLst>
                                          <p:attrName>ppt_x</p:attrName>
                                        </p:attrNameLst>
                                      </p:cBhvr>
                                      <p:tavLst>
                                        <p:tav tm="0">
                                          <p:val>
                                            <p:strVal val="ppt_x"/>
                                          </p:val>
                                        </p:tav>
                                        <p:tav tm="100000">
                                          <p:val>
                                            <p:strVal val="ppt_x"/>
                                          </p:val>
                                        </p:tav>
                                      </p:tavLst>
                                    </p:anim>
                                    <p:anim calcmode="lin" valueType="num">
                                      <p:cBhvr>
                                        <p:cTn id="48" dur="100" decel="100000"/>
                                        <p:tgtEl>
                                          <p:spTgt spid="62"/>
                                        </p:tgtEl>
                                        <p:attrNameLst>
                                          <p:attrName>ppt_y</p:attrName>
                                        </p:attrNameLst>
                                      </p:cBhvr>
                                      <p:tavLst>
                                        <p:tav tm="0">
                                          <p:val>
                                            <p:strVal val="ppt_y"/>
                                          </p:val>
                                        </p:tav>
                                        <p:tav tm="100000">
                                          <p:val>
                                            <p:strVal val="ppt_y-.03"/>
                                          </p:val>
                                        </p:tav>
                                      </p:tavLst>
                                    </p:anim>
                                    <p:anim calcmode="lin" valueType="num">
                                      <p:cBhvr>
                                        <p:cTn id="49" dur="900" accel="100000">
                                          <p:stCondLst>
                                            <p:cond delay="100"/>
                                          </p:stCondLst>
                                        </p:cTn>
                                        <p:tgtEl>
                                          <p:spTgt spid="62"/>
                                        </p:tgtEl>
                                        <p:attrNameLst>
                                          <p:attrName>ppt_y</p:attrName>
                                        </p:attrNameLst>
                                      </p:cBhvr>
                                      <p:tavLst>
                                        <p:tav tm="0">
                                          <p:val>
                                            <p:strVal val="ppt_y"/>
                                          </p:val>
                                        </p:tav>
                                        <p:tav tm="100000">
                                          <p:val>
                                            <p:strVal val="ppt_y+1"/>
                                          </p:val>
                                        </p:tav>
                                      </p:tavLst>
                                    </p:anim>
                                    <p:set>
                                      <p:cBhvr>
                                        <p:cTn id="50" dur="1" fill="hold">
                                          <p:stCondLst>
                                            <p:cond delay="999"/>
                                          </p:stCondLst>
                                        </p:cTn>
                                        <p:tgtEl>
                                          <p:spTgt spid="62"/>
                                        </p:tgtEl>
                                        <p:attrNameLst>
                                          <p:attrName>style.visibility</p:attrName>
                                        </p:attrNameLst>
                                      </p:cBhvr>
                                      <p:to>
                                        <p:strVal val="hidden"/>
                                      </p:to>
                                    </p:set>
                                  </p:childTnLst>
                                </p:cTn>
                              </p:par>
                              <p:par>
                                <p:cTn id="51" presetID="0" presetClass="path" presetSubtype="0" accel="50000" decel="50000" fill="hold" nodeType="withEffect">
                                  <p:stCondLst>
                                    <p:cond delay="0"/>
                                  </p:stCondLst>
                                  <p:childTnLst>
                                    <p:animMotion origin="layout" path="M 2.77778E-7 -0.18889 L 2.77778E-7 0.025 " pathEditMode="relative" rAng="0" ptsTypes="AA">
                                      <p:cBhvr>
                                        <p:cTn id="52" dur="2000" fill="hold"/>
                                        <p:tgtEl>
                                          <p:spTgt spid="61"/>
                                        </p:tgtEl>
                                        <p:attrNameLst>
                                          <p:attrName>ppt_x</p:attrName>
                                          <p:attrName>ppt_y</p:attrName>
                                        </p:attrNameLst>
                                      </p:cBhvr>
                                      <p:rCtr x="0" y="107"/>
                                    </p:animMotion>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ipe(left)">
                                      <p:cBhvr>
                                        <p:cTn id="57" dur="500"/>
                                        <p:tgtEl>
                                          <p:spTgt spid="51"/>
                                        </p:tgtEl>
                                      </p:cBhvr>
                                    </p:animEffect>
                                  </p:childTnLst>
                                  <p:subTnLst>
                                    <p:set>
                                      <p:cBhvr override="childStyle">
                                        <p:cTn dur="1" fill="hold" display="0" masterRel="nextClick" afterEffect="1"/>
                                        <p:tgtEl>
                                          <p:spTgt spid="51"/>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wipe(left)">
                                      <p:cBhvr>
                                        <p:cTn id="62" dur="500"/>
                                        <p:tgtEl>
                                          <p:spTgt spid="53"/>
                                        </p:tgtEl>
                                      </p:cBhvr>
                                    </p:animEffect>
                                  </p:childTnLst>
                                  <p:subTnLst>
                                    <p:set>
                                      <p:cBhvr override="childStyle">
                                        <p:cTn dur="1" fill="hold" display="0" masterRel="nextClick" afterEffect="1"/>
                                        <p:tgtEl>
                                          <p:spTgt spid="53"/>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500"/>
                                        <p:tgtEl>
                                          <p:spTgt spid="63"/>
                                        </p:tgtEl>
                                      </p:cBhvr>
                                    </p:animEffect>
                                  </p:childTnLst>
                                  <p:subTnLst>
                                    <p:set>
                                      <p:cBhvr override="childStyle">
                                        <p:cTn dur="1" fill="hold" display="0" masterRel="nextClick" afterEffect="1"/>
                                        <p:tgtEl>
                                          <p:spTgt spid="63"/>
                                        </p:tgtEl>
                                        <p:attrNameLst>
                                          <p:attrName>style.visibility</p:attrName>
                                        </p:attrNameLst>
                                      </p:cBhvr>
                                      <p:to>
                                        <p:strVal val="hidden"/>
                                      </p:to>
                                    </p:set>
                                  </p:subTnLst>
                                </p:cTn>
                              </p:par>
                            </p:childTnLst>
                          </p:cTn>
                        </p:par>
                      </p:childTnLst>
                    </p:cTn>
                  </p:par>
                  <p:par>
                    <p:cTn id="68" fill="hold">
                      <p:stCondLst>
                        <p:cond delay="indefinite"/>
                      </p:stCondLst>
                      <p:childTnLst>
                        <p:par>
                          <p:cTn id="69" fill="hold">
                            <p:stCondLst>
                              <p:cond delay="0"/>
                            </p:stCondLst>
                            <p:childTnLst>
                              <p:par>
                                <p:cTn id="70" presetID="17" presetClass="entr" presetSubtype="10" fill="hold" nodeType="clickEffect">
                                  <p:stCondLst>
                                    <p:cond delay="0"/>
                                  </p:stCondLst>
                                  <p:childTnLst>
                                    <p:set>
                                      <p:cBhvr>
                                        <p:cTn id="71" dur="1" fill="hold">
                                          <p:stCondLst>
                                            <p:cond delay="0"/>
                                          </p:stCondLst>
                                        </p:cTn>
                                        <p:tgtEl>
                                          <p:spTgt spid="66"/>
                                        </p:tgtEl>
                                        <p:attrNameLst>
                                          <p:attrName>style.visibility</p:attrName>
                                        </p:attrNameLst>
                                      </p:cBhvr>
                                      <p:to>
                                        <p:strVal val="visible"/>
                                      </p:to>
                                    </p:set>
                                    <p:anim calcmode="lin" valueType="num">
                                      <p:cBhvr>
                                        <p:cTn id="72" dur="500" fill="hold"/>
                                        <p:tgtEl>
                                          <p:spTgt spid="66"/>
                                        </p:tgtEl>
                                        <p:attrNameLst>
                                          <p:attrName>ppt_w</p:attrName>
                                        </p:attrNameLst>
                                      </p:cBhvr>
                                      <p:tavLst>
                                        <p:tav tm="0">
                                          <p:val>
                                            <p:fltVal val="0"/>
                                          </p:val>
                                        </p:tav>
                                        <p:tav tm="100000">
                                          <p:val>
                                            <p:strVal val="#ppt_w"/>
                                          </p:val>
                                        </p:tav>
                                      </p:tavLst>
                                    </p:anim>
                                    <p:anim calcmode="lin" valueType="num">
                                      <p:cBhvr>
                                        <p:cTn id="73" dur="500" fill="hold"/>
                                        <p:tgtEl>
                                          <p:spTgt spid="66"/>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66"/>
                                        </p:tgtEl>
                                        <p:attrNameLst>
                                          <p:attrName>style.visibility</p:attrName>
                                        </p:attrNameLst>
                                      </p:cBhvr>
                                      <p:to>
                                        <p:strVal val="hidden"/>
                                      </p:to>
                                    </p:set>
                                  </p:subTnLst>
                                </p:cTn>
                              </p:par>
                            </p:childTnLst>
                          </p:cTn>
                        </p:par>
                      </p:childTnLst>
                    </p:cTn>
                  </p:par>
                  <p:par>
                    <p:cTn id="74" fill="hold">
                      <p:stCondLst>
                        <p:cond delay="indefinite"/>
                      </p:stCondLst>
                      <p:childTnLst>
                        <p:par>
                          <p:cTn id="75" fill="hold">
                            <p:stCondLst>
                              <p:cond delay="0"/>
                            </p:stCondLst>
                            <p:childTnLst>
                              <p:par>
                                <p:cTn id="76" presetID="17" presetClass="entr" presetSubtype="10" fill="hold" nodeType="click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3"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2" name="Picture 21" descr="Nuclus.png"/>
          <p:cNvPicPr>
            <a:picLocks noChangeAspect="1"/>
          </p:cNvPicPr>
          <p:nvPr/>
        </p:nvPicPr>
        <p:blipFill>
          <a:blip r:embed="rId3" cstate="print"/>
          <a:srcRect l="9951" t="21010" r="19980" b="11840"/>
          <a:stretch>
            <a:fillRect/>
          </a:stretch>
        </p:blipFill>
        <p:spPr>
          <a:xfrm>
            <a:off x="1261242" y="1434662"/>
            <a:ext cx="5123792" cy="4934608"/>
          </a:xfrm>
          <a:prstGeom prst="rect">
            <a:avLst/>
          </a:prstGeom>
        </p:spPr>
      </p:pic>
      <p:grpSp>
        <p:nvGrpSpPr>
          <p:cNvPr id="2" name="Group 46"/>
          <p:cNvGrpSpPr/>
          <p:nvPr/>
        </p:nvGrpSpPr>
        <p:grpSpPr>
          <a:xfrm>
            <a:off x="-4191000" y="-2057400"/>
            <a:ext cx="2424605" cy="1364668"/>
            <a:chOff x="-1037239" y="251298"/>
            <a:chExt cx="2424605" cy="1364668"/>
          </a:xfrm>
        </p:grpSpPr>
        <p:grpSp>
          <p:nvGrpSpPr>
            <p:cNvPr id="4" name="Group 33"/>
            <p:cNvGrpSpPr/>
            <p:nvPr/>
          </p:nvGrpSpPr>
          <p:grpSpPr>
            <a:xfrm>
              <a:off x="762000" y="990600"/>
              <a:ext cx="625366" cy="625366"/>
              <a:chOff x="2057400" y="5420980"/>
              <a:chExt cx="998870" cy="998870"/>
            </a:xfrm>
          </p:grpSpPr>
          <p:pic>
            <p:nvPicPr>
              <p:cNvPr id="3" name="Picture 2" descr="Pingpong Ball.png"/>
              <p:cNvPicPr>
                <a:picLocks noChangeAspect="1"/>
              </p:cNvPicPr>
              <p:nvPr/>
            </p:nvPicPr>
            <p:blipFill>
              <a:blip r:embed="rId4" cstate="print"/>
              <a:stretch>
                <a:fillRect/>
              </a:stretch>
            </p:blipFill>
            <p:spPr>
              <a:xfrm>
                <a:off x="2057400" y="5420980"/>
                <a:ext cx="998870" cy="998870"/>
              </a:xfrm>
              <a:prstGeom prst="rect">
                <a:avLst/>
              </a:prstGeom>
            </p:spPr>
          </p:pic>
          <p:sp>
            <p:nvSpPr>
              <p:cNvPr id="17" name="Plus 16"/>
              <p:cNvSpPr/>
              <p:nvPr/>
            </p:nvSpPr>
            <p:spPr>
              <a:xfrm>
                <a:off x="2305050" y="5715000"/>
                <a:ext cx="457200" cy="381000"/>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40" name="Picture 39" descr="hand-1.png"/>
            <p:cNvPicPr>
              <a:picLocks noChangeAspect="1"/>
            </p:cNvPicPr>
            <p:nvPr/>
          </p:nvPicPr>
          <p:blipFill>
            <a:blip r:embed="rId5" cstate="print"/>
            <a:stretch>
              <a:fillRect/>
            </a:stretch>
          </p:blipFill>
          <p:spPr>
            <a:xfrm rot="904506">
              <a:off x="-1037239" y="251298"/>
              <a:ext cx="2074477" cy="1073495"/>
            </a:xfrm>
            <a:prstGeom prst="rect">
              <a:avLst/>
            </a:prstGeom>
          </p:spPr>
        </p:pic>
      </p:grpSp>
      <p:grpSp>
        <p:nvGrpSpPr>
          <p:cNvPr id="6" name="Group 43"/>
          <p:cNvGrpSpPr/>
          <p:nvPr/>
        </p:nvGrpSpPr>
        <p:grpSpPr>
          <a:xfrm>
            <a:off x="-2391761" y="-1318098"/>
            <a:ext cx="625366" cy="625366"/>
            <a:chOff x="2057400" y="5420980"/>
            <a:chExt cx="998870" cy="998870"/>
          </a:xfrm>
        </p:grpSpPr>
        <p:pic>
          <p:nvPicPr>
            <p:cNvPr id="45" name="Picture 44" descr="Pingpong Ball.png"/>
            <p:cNvPicPr>
              <a:picLocks noChangeAspect="1"/>
            </p:cNvPicPr>
            <p:nvPr/>
          </p:nvPicPr>
          <p:blipFill>
            <a:blip r:embed="rId4" cstate="print"/>
            <a:stretch>
              <a:fillRect/>
            </a:stretch>
          </p:blipFill>
          <p:spPr>
            <a:xfrm>
              <a:off x="2057400" y="5420980"/>
              <a:ext cx="998870" cy="998870"/>
            </a:xfrm>
            <a:prstGeom prst="rect">
              <a:avLst/>
            </a:prstGeom>
          </p:spPr>
        </p:pic>
        <p:sp>
          <p:nvSpPr>
            <p:cNvPr id="46" name="Plus 45"/>
            <p:cNvSpPr/>
            <p:nvPr/>
          </p:nvSpPr>
          <p:spPr>
            <a:xfrm>
              <a:off x="2305050" y="5715000"/>
              <a:ext cx="457200" cy="381000"/>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1" name="Frame 20"/>
          <p:cNvSpPr/>
          <p:nvPr/>
        </p:nvSpPr>
        <p:spPr>
          <a:xfrm>
            <a:off x="0" y="0"/>
            <a:ext cx="9144000" cy="6858000"/>
          </a:xfrm>
          <a:prstGeom prst="frame">
            <a:avLst>
              <a:gd name="adj1" fmla="val 337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black"/>
              </a:solidFill>
            </a:endParaRPr>
          </a:p>
        </p:txBody>
      </p:sp>
      <p:sp>
        <p:nvSpPr>
          <p:cNvPr id="23" name="Oval 22"/>
          <p:cNvSpPr/>
          <p:nvPr/>
        </p:nvSpPr>
        <p:spPr>
          <a:xfrm>
            <a:off x="1463566" y="1524000"/>
            <a:ext cx="4648200" cy="46482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p:nvSpPr>
        <p:spPr>
          <a:xfrm>
            <a:off x="3657600" y="4267200"/>
            <a:ext cx="393056" cy="523220"/>
          </a:xfrm>
          <a:prstGeom prst="rect">
            <a:avLst/>
          </a:prstGeom>
          <a:noFill/>
        </p:spPr>
        <p:txBody>
          <a:bodyPr wrap="none" rtlCol="0">
            <a:spAutoFit/>
          </a:bodyPr>
          <a:lstStyle/>
          <a:p>
            <a:r>
              <a:rPr lang="en-US" sz="2800" dirty="0" smtClean="0">
                <a:solidFill>
                  <a:srgbClr val="FF0000"/>
                </a:solidFill>
              </a:rPr>
              <a:t>A</a:t>
            </a:r>
            <a:endParaRPr lang="en-US" sz="2800" dirty="0">
              <a:solidFill>
                <a:srgbClr val="FF0000"/>
              </a:solidFill>
            </a:endParaRPr>
          </a:p>
        </p:txBody>
      </p:sp>
      <p:grpSp>
        <p:nvGrpSpPr>
          <p:cNvPr id="7" name="Group 49"/>
          <p:cNvGrpSpPr/>
          <p:nvPr/>
        </p:nvGrpSpPr>
        <p:grpSpPr>
          <a:xfrm>
            <a:off x="533400" y="609600"/>
            <a:ext cx="8302273" cy="990600"/>
            <a:chOff x="715261" y="381000"/>
            <a:chExt cx="9466143" cy="990600"/>
          </a:xfrm>
        </p:grpSpPr>
        <p:sp>
          <p:nvSpPr>
            <p:cNvPr id="38" name="Down Arrow Callout 37"/>
            <p:cNvSpPr/>
            <p:nvPr/>
          </p:nvSpPr>
          <p:spPr>
            <a:xfrm>
              <a:off x="761999" y="381000"/>
              <a:ext cx="9249661" cy="990600"/>
            </a:xfrm>
            <a:prstGeom prst="downArrowCallout">
              <a:avLst>
                <a:gd name="adj1" fmla="val 28183"/>
                <a:gd name="adj2" fmla="val 25000"/>
                <a:gd name="adj3" fmla="val 25000"/>
                <a:gd name="adj4" fmla="val 64977"/>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TextBox 47"/>
            <p:cNvSpPr txBox="1"/>
            <p:nvPr/>
          </p:nvSpPr>
          <p:spPr>
            <a:xfrm>
              <a:off x="715261" y="405825"/>
              <a:ext cx="9466143" cy="523220"/>
            </a:xfrm>
            <a:prstGeom prst="rect">
              <a:avLst/>
            </a:prstGeom>
            <a:noFill/>
          </p:spPr>
          <p:txBody>
            <a:bodyPr wrap="none" rtlCol="0">
              <a:spAutoFit/>
            </a:bodyPr>
            <a:lstStyle/>
            <a:p>
              <a:r>
                <a:rPr lang="en-US" sz="2800" dirty="0" smtClean="0">
                  <a:solidFill>
                    <a:prstClr val="black"/>
                  </a:solidFill>
                  <a:latin typeface="Times New Roman" pitchFamily="18" charset="0"/>
                  <a:cs typeface="Times New Roman" pitchFamily="18" charset="0"/>
                </a:rPr>
                <a:t>A</a:t>
              </a:r>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বস্তুর চারিদিকের তড়িৎ ক্ষেত্রে কোনো চার্জ আনতে হলে কী করতে হবে?</a:t>
              </a:r>
              <a:endParaRPr lang="en-US" sz="2800" dirty="0">
                <a:solidFill>
                  <a:prstClr val="black"/>
                </a:solidFill>
                <a:latin typeface="NikoshBAN" pitchFamily="2" charset="0"/>
                <a:cs typeface="NikoshBAN" pitchFamily="2" charset="0"/>
              </a:endParaRPr>
            </a:p>
          </p:txBody>
        </p:sp>
      </p:grpSp>
      <p:grpSp>
        <p:nvGrpSpPr>
          <p:cNvPr id="9" name="Group 35"/>
          <p:cNvGrpSpPr/>
          <p:nvPr/>
        </p:nvGrpSpPr>
        <p:grpSpPr>
          <a:xfrm>
            <a:off x="3429000" y="3429000"/>
            <a:ext cx="861848" cy="861848"/>
            <a:chOff x="3429000" y="3429000"/>
            <a:chExt cx="861848" cy="861848"/>
          </a:xfrm>
        </p:grpSpPr>
        <p:grpSp>
          <p:nvGrpSpPr>
            <p:cNvPr id="10" name="Group 36"/>
            <p:cNvGrpSpPr/>
            <p:nvPr/>
          </p:nvGrpSpPr>
          <p:grpSpPr>
            <a:xfrm>
              <a:off x="3429000" y="3429000"/>
              <a:ext cx="861848" cy="861848"/>
              <a:chOff x="2590800" y="3429000"/>
              <a:chExt cx="861848" cy="861848"/>
            </a:xfrm>
          </p:grpSpPr>
          <p:pic>
            <p:nvPicPr>
              <p:cNvPr id="25" name="Picture 24" descr="Pingpong Ball.png"/>
              <p:cNvPicPr>
                <a:picLocks noChangeAspect="1"/>
              </p:cNvPicPr>
              <p:nvPr/>
            </p:nvPicPr>
            <p:blipFill>
              <a:blip r:embed="rId4" cstate="print"/>
              <a:stretch>
                <a:fillRect/>
              </a:stretch>
            </p:blipFill>
            <p:spPr>
              <a:xfrm>
                <a:off x="2590800" y="3429000"/>
                <a:ext cx="861848" cy="861848"/>
              </a:xfrm>
              <a:prstGeom prst="rect">
                <a:avLst/>
              </a:prstGeom>
            </p:spPr>
          </p:pic>
          <p:sp>
            <p:nvSpPr>
              <p:cNvPr id="27" name="Plus 26"/>
              <p:cNvSpPr/>
              <p:nvPr/>
            </p:nvSpPr>
            <p:spPr>
              <a:xfrm>
                <a:off x="2667000" y="3646800"/>
                <a:ext cx="394483" cy="328736"/>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3" name="Plus 32"/>
            <p:cNvSpPr/>
            <p:nvPr/>
          </p:nvSpPr>
          <p:spPr>
            <a:xfrm>
              <a:off x="3796517" y="3505200"/>
              <a:ext cx="394483" cy="328736"/>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Plus 34"/>
            <p:cNvSpPr/>
            <p:nvPr/>
          </p:nvSpPr>
          <p:spPr>
            <a:xfrm>
              <a:off x="3810000" y="3810000"/>
              <a:ext cx="394483" cy="328736"/>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30" name="Picture 29" descr="Triangle Formula.png"/>
          <p:cNvPicPr>
            <a:picLocks noChangeAspect="1"/>
          </p:cNvPicPr>
          <p:nvPr/>
        </p:nvPicPr>
        <p:blipFill>
          <a:blip r:embed="rId6" cstate="print"/>
          <a:stretch>
            <a:fillRect/>
          </a:stretch>
        </p:blipFill>
        <p:spPr>
          <a:xfrm>
            <a:off x="5638800" y="3505200"/>
            <a:ext cx="3200400" cy="2757694"/>
          </a:xfrm>
          <a:prstGeom prst="rect">
            <a:avLst/>
          </a:prstGeom>
        </p:spPr>
      </p:pic>
      <p:grpSp>
        <p:nvGrpSpPr>
          <p:cNvPr id="31" name="Group 51"/>
          <p:cNvGrpSpPr/>
          <p:nvPr/>
        </p:nvGrpSpPr>
        <p:grpSpPr>
          <a:xfrm>
            <a:off x="6400800" y="4032280"/>
            <a:ext cx="1613000" cy="1781006"/>
            <a:chOff x="6400800" y="4032280"/>
            <a:chExt cx="1613000" cy="1781006"/>
          </a:xfrm>
        </p:grpSpPr>
        <p:sp>
          <p:nvSpPr>
            <p:cNvPr id="32" name="TextBox 31"/>
            <p:cNvSpPr txBox="1"/>
            <p:nvPr/>
          </p:nvSpPr>
          <p:spPr>
            <a:xfrm>
              <a:off x="6400800" y="5105400"/>
              <a:ext cx="526106" cy="707886"/>
            </a:xfrm>
            <a:prstGeom prst="rect">
              <a:avLst/>
            </a:prstGeom>
            <a:noFill/>
          </p:spPr>
          <p:txBody>
            <a:bodyPr wrap="none" rtlCol="0">
              <a:spAutoFit/>
            </a:bodyPr>
            <a:lstStyle/>
            <a:p>
              <a:r>
                <a:rPr lang="en-US" sz="4000" dirty="0" smtClean="0">
                  <a:solidFill>
                    <a:prstClr val="white"/>
                  </a:solidFill>
                  <a:latin typeface="Arial" pitchFamily="34" charset="0"/>
                  <a:cs typeface="Arial" pitchFamily="34" charset="0"/>
                </a:rPr>
                <a:t>V</a:t>
              </a:r>
              <a:endParaRPr lang="en-US" sz="4000" dirty="0">
                <a:solidFill>
                  <a:prstClr val="white"/>
                </a:solidFill>
                <a:latin typeface="Arial" pitchFamily="34" charset="0"/>
                <a:cs typeface="Arial" pitchFamily="34" charset="0"/>
              </a:endParaRPr>
            </a:p>
          </p:txBody>
        </p:sp>
        <p:sp>
          <p:nvSpPr>
            <p:cNvPr id="34" name="TextBox 33"/>
            <p:cNvSpPr txBox="1"/>
            <p:nvPr/>
          </p:nvSpPr>
          <p:spPr>
            <a:xfrm>
              <a:off x="7543800" y="5029200"/>
              <a:ext cx="470000" cy="707886"/>
            </a:xfrm>
            <a:prstGeom prst="rect">
              <a:avLst/>
            </a:prstGeom>
            <a:noFill/>
          </p:spPr>
          <p:txBody>
            <a:bodyPr wrap="none" rtlCol="0">
              <a:spAutoFit/>
            </a:bodyPr>
            <a:lstStyle/>
            <a:p>
              <a:r>
                <a:rPr lang="en-US" sz="4000" dirty="0" smtClean="0">
                  <a:solidFill>
                    <a:prstClr val="white"/>
                  </a:solidFill>
                  <a:latin typeface="Arial" pitchFamily="34" charset="0"/>
                  <a:cs typeface="Arial" pitchFamily="34" charset="0"/>
                </a:rPr>
                <a:t>q</a:t>
              </a:r>
              <a:endParaRPr lang="en-US" sz="4000" dirty="0">
                <a:solidFill>
                  <a:prstClr val="white"/>
                </a:solidFill>
                <a:latin typeface="Arial" pitchFamily="34" charset="0"/>
                <a:cs typeface="Arial" pitchFamily="34" charset="0"/>
              </a:endParaRPr>
            </a:p>
          </p:txBody>
        </p:sp>
        <p:sp>
          <p:nvSpPr>
            <p:cNvPr id="36" name="TextBox 35"/>
            <p:cNvSpPr txBox="1"/>
            <p:nvPr/>
          </p:nvSpPr>
          <p:spPr>
            <a:xfrm>
              <a:off x="6934200" y="4032280"/>
              <a:ext cx="668773" cy="707886"/>
            </a:xfrm>
            <a:prstGeom prst="rect">
              <a:avLst/>
            </a:prstGeom>
            <a:noFill/>
          </p:spPr>
          <p:txBody>
            <a:bodyPr wrap="none" rtlCol="0">
              <a:spAutoFit/>
            </a:bodyPr>
            <a:lstStyle/>
            <a:p>
              <a:r>
                <a:rPr lang="en-US" sz="4000" dirty="0" smtClean="0">
                  <a:solidFill>
                    <a:prstClr val="white"/>
                  </a:solidFill>
                  <a:latin typeface="Arial" pitchFamily="34" charset="0"/>
                  <a:cs typeface="Arial" pitchFamily="34" charset="0"/>
                </a:rPr>
                <a:t>W</a:t>
              </a:r>
              <a:endParaRPr lang="en-US" sz="4000" dirty="0">
                <a:solidFill>
                  <a:prstClr val="white"/>
                </a:solidFill>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par>
                          <p:cTn id="9" fill="hold">
                            <p:stCondLst>
                              <p:cond delay="0"/>
                            </p:stCondLst>
                            <p:childTnLst>
                              <p:par>
                                <p:cTn id="10" presetID="0" presetClass="path" presetSubtype="0" accel="50000" decel="50000" fill="hold" nodeType="afterEffect">
                                  <p:stCondLst>
                                    <p:cond delay="0"/>
                                  </p:stCondLst>
                                  <p:childTnLst>
                                    <p:animMotion origin="layout" path="M 4.44444E-6 -2.77556E-17 L 0.55069 0.56582 " pathEditMode="relative" rAng="0" ptsTypes="AA">
                                      <p:cBhvr>
                                        <p:cTn id="11" dur="2000" fill="hold"/>
                                        <p:tgtEl>
                                          <p:spTgt spid="2"/>
                                        </p:tgtEl>
                                        <p:attrNameLst>
                                          <p:attrName>ppt_x</p:attrName>
                                          <p:attrName>ppt_y</p:attrName>
                                        </p:attrNameLst>
                                      </p:cBhvr>
                                      <p:rCtr x="275" y="283"/>
                                    </p:animMotion>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1000" fill="hold"/>
                                        <p:tgtEl>
                                          <p:spTgt spid="22"/>
                                        </p:tgtEl>
                                        <p:attrNameLst>
                                          <p:attrName>ppt_w</p:attrName>
                                        </p:attrNameLst>
                                      </p:cBhvr>
                                      <p:tavLst>
                                        <p:tav tm="0">
                                          <p:val>
                                            <p:fltVal val="0"/>
                                          </p:val>
                                        </p:tav>
                                        <p:tav tm="100000">
                                          <p:val>
                                            <p:strVal val="#ppt_w"/>
                                          </p:val>
                                        </p:tav>
                                      </p:tavLst>
                                    </p:anim>
                                    <p:anim calcmode="lin" valueType="num">
                                      <p:cBhvr>
                                        <p:cTn id="17" dur="1000" fill="hold"/>
                                        <p:tgtEl>
                                          <p:spTgt spid="22"/>
                                        </p:tgtEl>
                                        <p:attrNameLst>
                                          <p:attrName>ppt_h</p:attrName>
                                        </p:attrNameLst>
                                      </p:cBhvr>
                                      <p:tavLst>
                                        <p:tav tm="0">
                                          <p:val>
                                            <p:fltVal val="0"/>
                                          </p:val>
                                        </p:tav>
                                        <p:tav tm="100000">
                                          <p:val>
                                            <p:strVal val="#ppt_h"/>
                                          </p:val>
                                        </p:tav>
                                      </p:tavLst>
                                    </p:anim>
                                    <p:animEffect transition="in" filter="fade">
                                      <p:cBhvr>
                                        <p:cTn id="18" dur="1000"/>
                                        <p:tgtEl>
                                          <p:spTgt spid="22"/>
                                        </p:tgtEl>
                                      </p:cBhvr>
                                    </p:animEffect>
                                  </p:childTnLst>
                                </p:cTn>
                              </p:par>
                            </p:childTnLst>
                          </p:cTn>
                        </p:par>
                        <p:par>
                          <p:cTn id="19" fill="hold">
                            <p:stCondLst>
                              <p:cond delay="1000"/>
                            </p:stCondLst>
                            <p:childTnLst>
                              <p:par>
                                <p:cTn id="20" presetID="21" presetClass="entr" presetSubtype="1"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heel(1)">
                                      <p:cBhvr>
                                        <p:cTn id="22" dur="1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7" presetClass="entr" presetSubtype="1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51" presetClass="entr" presetSubtype="0" fill="hold"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770" decel="100000"/>
                                        <p:tgtEl>
                                          <p:spTgt spid="31"/>
                                        </p:tgtEl>
                                      </p:cBhvr>
                                    </p:animEffect>
                                    <p:animScale>
                                      <p:cBhvr>
                                        <p:cTn id="39" dur="770" decel="100000"/>
                                        <p:tgtEl>
                                          <p:spTgt spid="31"/>
                                        </p:tgtEl>
                                      </p:cBhvr>
                                      <p:from x="10000" y="10000"/>
                                      <p:to x="200000" y="450000"/>
                                    </p:animScale>
                                    <p:animScale>
                                      <p:cBhvr>
                                        <p:cTn id="40" dur="1230" accel="100000" fill="hold">
                                          <p:stCondLst>
                                            <p:cond delay="770"/>
                                          </p:stCondLst>
                                        </p:cTn>
                                        <p:tgtEl>
                                          <p:spTgt spid="31"/>
                                        </p:tgtEl>
                                      </p:cBhvr>
                                      <p:from x="200000" y="450000"/>
                                      <p:to x="100000" y="100000"/>
                                    </p:animScale>
                                    <p:set>
                                      <p:cBhvr>
                                        <p:cTn id="41" dur="770" fill="hold"/>
                                        <p:tgtEl>
                                          <p:spTgt spid="31"/>
                                        </p:tgtEl>
                                        <p:attrNameLst>
                                          <p:attrName>ppt_x</p:attrName>
                                        </p:attrNameLst>
                                      </p:cBhvr>
                                      <p:to>
                                        <p:strVal val="(0.5)"/>
                                      </p:to>
                                    </p:set>
                                    <p:anim from="(0.5)" to="(#ppt_x)" calcmode="lin" valueType="num">
                                      <p:cBhvr>
                                        <p:cTn id="42" dur="1230" accel="100000" fill="hold">
                                          <p:stCondLst>
                                            <p:cond delay="770"/>
                                          </p:stCondLst>
                                        </p:cTn>
                                        <p:tgtEl>
                                          <p:spTgt spid="31"/>
                                        </p:tgtEl>
                                        <p:attrNameLst>
                                          <p:attrName>ppt_x</p:attrName>
                                        </p:attrNameLst>
                                      </p:cBhvr>
                                    </p:anim>
                                    <p:set>
                                      <p:cBhvr>
                                        <p:cTn id="43" dur="770" fill="hold"/>
                                        <p:tgtEl>
                                          <p:spTgt spid="31"/>
                                        </p:tgtEl>
                                        <p:attrNameLst>
                                          <p:attrName>ppt_y</p:attrName>
                                        </p:attrNameLst>
                                      </p:cBhvr>
                                      <p:to>
                                        <p:strVal val="(#ppt_y+0.4)"/>
                                      </p:to>
                                    </p:set>
                                    <p:anim from="(#ppt_y+0.4)" to="(#ppt_y)" calcmode="lin" valueType="num">
                                      <p:cBhvr>
                                        <p:cTn id="44" dur="1230" accel="100000" fill="hold">
                                          <p:stCondLst>
                                            <p:cond delay="770"/>
                                          </p:stCondLst>
                                        </p:cTn>
                                        <p:tgtEl>
                                          <p:spTgt spid="3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1928</TotalTime>
  <Words>1241</Words>
  <Application>Microsoft Office PowerPoint</Application>
  <PresentationFormat>On-screen Show (4:3)</PresentationFormat>
  <Paragraphs>151</Paragraphs>
  <Slides>21</Slides>
  <Notes>17</Notes>
  <HiddenSlides>1</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21</vt:i4>
      </vt:variant>
    </vt:vector>
  </HeadingPairs>
  <TitlesOfParts>
    <vt:vector size="27" baseType="lpstr">
      <vt:lpstr>Office Theme</vt:lpstr>
      <vt:lpstr>1_Office Theme</vt:lpstr>
      <vt:lpstr>2_Office Theme</vt:lpstr>
      <vt:lpstr>3_Office Theme</vt:lpstr>
      <vt:lpstr>5_Office Theme</vt:lpstr>
      <vt:lpstr>Package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Personal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Doel</cp:lastModifiedBy>
  <cp:revision>451</cp:revision>
  <dcterms:created xsi:type="dcterms:W3CDTF">2013-09-13T16:58:59Z</dcterms:created>
  <dcterms:modified xsi:type="dcterms:W3CDTF">2016-08-09T10:51:46Z</dcterms:modified>
</cp:coreProperties>
</file>